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750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90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7013-0723-428C-A621-BE723D9346DF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1D31-942C-4AB5-9D17-EBEF263D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7013-0723-428C-A621-BE723D9346DF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1D31-942C-4AB5-9D17-EBEF263D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7013-0723-428C-A621-BE723D9346DF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1D31-942C-4AB5-9D17-EBEF263D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7013-0723-428C-A621-BE723D9346DF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1D31-942C-4AB5-9D17-EBEF263D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7013-0723-428C-A621-BE723D9346DF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1D31-942C-4AB5-9D17-EBEF263D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7013-0723-428C-A621-BE723D9346DF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1D31-942C-4AB5-9D17-EBEF263D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7013-0723-428C-A621-BE723D9346DF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1D31-942C-4AB5-9D17-EBEF263D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7013-0723-428C-A621-BE723D9346DF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1D31-942C-4AB5-9D17-EBEF263D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7013-0723-428C-A621-BE723D9346DF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1D31-942C-4AB5-9D17-EBEF263D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7013-0723-428C-A621-BE723D9346DF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1D31-942C-4AB5-9D17-EBEF263D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7013-0723-428C-A621-BE723D9346DF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D01D31-942C-4AB5-9D17-EBEF263DA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6B7013-0723-428C-A621-BE723D9346DF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D01D31-942C-4AB5-9D17-EBEF263DA8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ADJECTIVES -3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sz="3100" dirty="0" smtClean="0">
                <a:solidFill>
                  <a:srgbClr val="FF0000"/>
                </a:solidFill>
              </a:rPr>
              <a:t>COMPARATIVE AND SUPERLATIVE ADJECTIVES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usually make the comparatives/superlatives of one syllable adjectives with –</a:t>
            </a:r>
            <a:r>
              <a:rPr lang="en-US" b="1" dirty="0" err="1" smtClean="0"/>
              <a:t>er</a:t>
            </a:r>
            <a:r>
              <a:rPr lang="en-US" b="1" dirty="0" smtClean="0"/>
              <a:t> /(the)-est.</a:t>
            </a:r>
          </a:p>
          <a:p>
            <a:pPr>
              <a:buNone/>
            </a:pPr>
            <a:r>
              <a:rPr lang="en-US" dirty="0" smtClean="0"/>
              <a:t>     e.g. great-greater-the greatest</a:t>
            </a:r>
          </a:p>
          <a:p>
            <a:pPr>
              <a:buNone/>
            </a:pPr>
            <a:r>
              <a:rPr lang="en-US" dirty="0" smtClean="0"/>
              <a:t>            tall-taller-the tallest</a:t>
            </a:r>
          </a:p>
          <a:p>
            <a:pPr>
              <a:buNone/>
            </a:pPr>
            <a:r>
              <a:rPr lang="en-US" dirty="0" smtClean="0"/>
              <a:t>            high- higher – the highest</a:t>
            </a:r>
          </a:p>
          <a:p>
            <a:pPr>
              <a:buNone/>
            </a:pPr>
            <a:r>
              <a:rPr lang="en-US" dirty="0" smtClean="0">
                <a:latin typeface="Georgia"/>
              </a:rPr>
              <a:t>●  We use more/ (the) most before a few one syllable adjectives, e.g.</a:t>
            </a:r>
            <a:r>
              <a:rPr lang="en-US" b="1" dirty="0" smtClean="0">
                <a:latin typeface="Georgia"/>
              </a:rPr>
              <a:t> right ,wrong, real, bored and loved.</a:t>
            </a:r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dirty="0" smtClean="0"/>
              <a:t>  You could not be more right.</a:t>
            </a:r>
          </a:p>
          <a:p>
            <a:pPr>
              <a:buNone/>
            </a:pPr>
            <a:r>
              <a:rPr lang="en-US" dirty="0" smtClean="0"/>
              <a:t>    She is the most loved singer in the world.                                                               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Complete the sentences using the comparative or superlative forms of the words in brackets.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China and India have </a:t>
            </a:r>
            <a:r>
              <a:rPr lang="en-US" dirty="0" smtClean="0">
                <a:solidFill>
                  <a:srgbClr val="FF0000"/>
                </a:solidFill>
              </a:rPr>
              <a:t>the highest </a:t>
            </a:r>
            <a:r>
              <a:rPr lang="en-US" dirty="0" smtClean="0"/>
              <a:t>populations in the world by far.(</a:t>
            </a:r>
            <a:r>
              <a:rPr lang="en-US" dirty="0" smtClean="0">
                <a:solidFill>
                  <a:srgbClr val="FF0000"/>
                </a:solidFill>
              </a:rPr>
              <a:t>high</a:t>
            </a:r>
            <a:r>
              <a:rPr lang="en-US" dirty="0" smtClean="0"/>
              <a:t>)</a:t>
            </a:r>
          </a:p>
          <a:p>
            <a:r>
              <a:rPr lang="en-US" dirty="0" smtClean="0"/>
              <a:t>2. Paris and Barcelona are among </a:t>
            </a:r>
            <a:r>
              <a:rPr lang="en-US" dirty="0" smtClean="0">
                <a:solidFill>
                  <a:srgbClr val="FF0000"/>
                </a:solidFill>
              </a:rPr>
              <a:t>the most visited</a:t>
            </a:r>
            <a:r>
              <a:rPr lang="en-US" dirty="0" smtClean="0"/>
              <a:t> European cities.(</a:t>
            </a:r>
            <a:r>
              <a:rPr lang="en-US" dirty="0" smtClean="0">
                <a:solidFill>
                  <a:srgbClr val="FF0000"/>
                </a:solidFill>
              </a:rPr>
              <a:t>visited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3. The USA is little </a:t>
            </a:r>
            <a:r>
              <a:rPr lang="en-US" dirty="0" smtClean="0">
                <a:solidFill>
                  <a:srgbClr val="FF0000"/>
                </a:solidFill>
              </a:rPr>
              <a:t>bigger </a:t>
            </a:r>
            <a:r>
              <a:rPr lang="en-US" dirty="0" smtClean="0"/>
              <a:t>in area than China.(</a:t>
            </a:r>
            <a:r>
              <a:rPr lang="en-US" dirty="0" smtClean="0">
                <a:solidFill>
                  <a:srgbClr val="FF0000"/>
                </a:solidFill>
              </a:rPr>
              <a:t>big</a:t>
            </a:r>
            <a:r>
              <a:rPr lang="en-US" dirty="0" smtClean="0"/>
              <a:t>)</a:t>
            </a:r>
          </a:p>
          <a:p>
            <a:r>
              <a:rPr lang="en-US" dirty="0" smtClean="0"/>
              <a:t>4. Russia is far </a:t>
            </a:r>
            <a:r>
              <a:rPr lang="en-US" dirty="0" smtClean="0">
                <a:solidFill>
                  <a:srgbClr val="FF0000"/>
                </a:solidFill>
              </a:rPr>
              <a:t>larger </a:t>
            </a:r>
            <a:r>
              <a:rPr lang="en-US" dirty="0" smtClean="0"/>
              <a:t>than any other country in the world.(</a:t>
            </a:r>
            <a:r>
              <a:rPr lang="en-US" dirty="0" smtClean="0">
                <a:solidFill>
                  <a:srgbClr val="FF0000"/>
                </a:solidFill>
              </a:rPr>
              <a:t>large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5. Mexico City is one of</a:t>
            </a:r>
            <a:r>
              <a:rPr lang="en-US" dirty="0" smtClean="0">
                <a:solidFill>
                  <a:srgbClr val="FF0000"/>
                </a:solidFill>
              </a:rPr>
              <a:t> the busiest  </a:t>
            </a:r>
            <a:r>
              <a:rPr lang="en-US" dirty="0" smtClean="0"/>
              <a:t>cities in the world.(</a:t>
            </a:r>
            <a:r>
              <a:rPr lang="en-US" dirty="0" smtClean="0">
                <a:solidFill>
                  <a:srgbClr val="FF0000"/>
                </a:solidFill>
              </a:rPr>
              <a:t>busy</a:t>
            </a:r>
            <a:r>
              <a:rPr lang="en-US" dirty="0" smtClean="0"/>
              <a:t>)</a:t>
            </a:r>
          </a:p>
          <a:p>
            <a:r>
              <a:rPr lang="en-US" dirty="0" smtClean="0"/>
              <a:t>6. Asia contains far and away </a:t>
            </a:r>
            <a:r>
              <a:rPr lang="en-US" dirty="0" smtClean="0">
                <a:solidFill>
                  <a:srgbClr val="FF0000"/>
                </a:solidFill>
              </a:rPr>
              <a:t>the fastest growing </a:t>
            </a:r>
            <a:r>
              <a:rPr lang="en-US" dirty="0" smtClean="0"/>
              <a:t>cities on Earth.(</a:t>
            </a:r>
            <a:r>
              <a:rPr lang="en-US" dirty="0" smtClean="0">
                <a:solidFill>
                  <a:srgbClr val="FF0000"/>
                </a:solidFill>
              </a:rPr>
              <a:t>fast growing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 The </a:t>
            </a:r>
            <a:r>
              <a:rPr lang="en-US" dirty="0" err="1" smtClean="0"/>
              <a:t>Pitcarin</a:t>
            </a:r>
            <a:r>
              <a:rPr lang="en-US" dirty="0" smtClean="0"/>
              <a:t> Islands have  by far </a:t>
            </a:r>
            <a:r>
              <a:rPr lang="en-US" dirty="0" smtClean="0">
                <a:solidFill>
                  <a:srgbClr val="FF0000"/>
                </a:solidFill>
              </a:rPr>
              <a:t>the smallest </a:t>
            </a:r>
            <a:r>
              <a:rPr lang="en-US" dirty="0" smtClean="0"/>
              <a:t>capital in the world.(</a:t>
            </a:r>
            <a:r>
              <a:rPr lang="en-US" dirty="0" smtClean="0">
                <a:solidFill>
                  <a:srgbClr val="FF0000"/>
                </a:solidFill>
              </a:rPr>
              <a:t>small</a:t>
            </a:r>
            <a:r>
              <a:rPr lang="en-US" dirty="0" smtClean="0"/>
              <a:t>)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Mangolia</a:t>
            </a:r>
            <a:r>
              <a:rPr lang="en-US" dirty="0" smtClean="0"/>
              <a:t> has quite a lot </a:t>
            </a:r>
            <a:r>
              <a:rPr lang="en-US" dirty="0" smtClean="0">
                <a:solidFill>
                  <a:srgbClr val="FF0000"/>
                </a:solidFill>
              </a:rPr>
              <a:t>fewer </a:t>
            </a:r>
            <a:r>
              <a:rPr lang="en-US" dirty="0" smtClean="0"/>
              <a:t>people per km square than any other country.(few)</a:t>
            </a:r>
          </a:p>
          <a:p>
            <a:r>
              <a:rPr lang="en-US" dirty="0" smtClean="0"/>
              <a:t>9. Monaco is easily </a:t>
            </a:r>
            <a:r>
              <a:rPr lang="en-US" dirty="0" smtClean="0">
                <a:solidFill>
                  <a:srgbClr val="FF0000"/>
                </a:solidFill>
              </a:rPr>
              <a:t>the most crowded </a:t>
            </a:r>
            <a:r>
              <a:rPr lang="en-US" dirty="0" smtClean="0"/>
              <a:t>country.(</a:t>
            </a:r>
            <a:r>
              <a:rPr lang="en-US" dirty="0" smtClean="0">
                <a:solidFill>
                  <a:srgbClr val="FF0000"/>
                </a:solidFill>
              </a:rPr>
              <a:t>crowded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10. Tokyo is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smtClean="0">
                <a:solidFill>
                  <a:srgbClr val="FF0000"/>
                </a:solidFill>
              </a:rPr>
              <a:t>most expensive </a:t>
            </a:r>
            <a:r>
              <a:rPr lang="en-US" smtClean="0"/>
              <a:t>city </a:t>
            </a:r>
            <a:r>
              <a:rPr lang="en-US" dirty="0" smtClean="0"/>
              <a:t>I the world to live in.(</a:t>
            </a:r>
            <a:r>
              <a:rPr lang="en-US" dirty="0" smtClean="0">
                <a:solidFill>
                  <a:srgbClr val="FF0000"/>
                </a:solidFill>
              </a:rPr>
              <a:t>expensive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THANK  YOU</a:t>
            </a:r>
            <a:endParaRPr lang="en-US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usually make the comparative/superlative of two syllable adjectives with more/(the) most.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afraid-more afraid-most afraid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BUT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Happy-happier-the happiest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Funny-funnier-the funniest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Narrow-narrower-the narrowest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BOTH (_</a:t>
            </a:r>
            <a:r>
              <a:rPr lang="en-US" dirty="0" err="1" smtClean="0">
                <a:solidFill>
                  <a:srgbClr val="00B0F0"/>
                </a:solidFill>
              </a:rPr>
              <a:t>er</a:t>
            </a:r>
            <a:r>
              <a:rPr lang="en-US" dirty="0" smtClean="0">
                <a:solidFill>
                  <a:srgbClr val="00B0F0"/>
                </a:solidFill>
              </a:rPr>
              <a:t>/_</a:t>
            </a:r>
            <a:r>
              <a:rPr lang="en-US" dirty="0" err="1" smtClean="0">
                <a:solidFill>
                  <a:srgbClr val="00B0F0"/>
                </a:solidFill>
              </a:rPr>
              <a:t>est</a:t>
            </a:r>
            <a:r>
              <a:rPr lang="en-US" dirty="0" smtClean="0">
                <a:solidFill>
                  <a:srgbClr val="00B0F0"/>
                </a:solidFill>
              </a:rPr>
              <a:t>/ more/most)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Likely ,clever, friendly, simple ,stupid and quiet.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add </a:t>
            </a:r>
            <a:r>
              <a:rPr lang="en-US" b="1" dirty="0" smtClean="0"/>
              <a:t>more or  (the) most </a:t>
            </a:r>
            <a:r>
              <a:rPr lang="en-US" dirty="0" smtClean="0"/>
              <a:t> to make comparative or superlative degree with the adjectives of three or more syllable adjectives. e.g.</a:t>
            </a:r>
            <a:endParaRPr lang="en-US" b="1" dirty="0" smtClean="0"/>
          </a:p>
          <a:p>
            <a:r>
              <a:rPr lang="en-US" b="1" dirty="0" smtClean="0"/>
              <a:t> important , incredible , beautiful, industrious etc.</a:t>
            </a:r>
          </a:p>
          <a:p>
            <a:endParaRPr lang="en-US" b="1" dirty="0" smtClean="0"/>
          </a:p>
          <a:p>
            <a:r>
              <a:rPr lang="en-US" dirty="0" smtClean="0"/>
              <a:t>Irregular comparatives and superlatives</a:t>
            </a:r>
          </a:p>
          <a:p>
            <a:pPr>
              <a:buNone/>
            </a:pPr>
            <a:r>
              <a:rPr lang="en-US" dirty="0" smtClean="0"/>
              <a:t>    good---better- --the best</a:t>
            </a:r>
          </a:p>
          <a:p>
            <a:pPr>
              <a:buNone/>
            </a:pPr>
            <a:r>
              <a:rPr lang="en-US" dirty="0" smtClean="0"/>
              <a:t>    bad/ill---worse---the worst</a:t>
            </a:r>
          </a:p>
          <a:p>
            <a:pPr>
              <a:buNone/>
            </a:pPr>
            <a:r>
              <a:rPr lang="en-US" dirty="0" smtClean="0"/>
              <a:t>    far---further---the furthest</a:t>
            </a:r>
          </a:p>
          <a:p>
            <a:pPr>
              <a:buNone/>
            </a:pPr>
            <a:r>
              <a:rPr lang="en-US" dirty="0" smtClean="0"/>
              <a:t>     far---farther---the farthest (to refer to distance)</a:t>
            </a:r>
          </a:p>
          <a:p>
            <a:pPr>
              <a:buNone/>
            </a:pPr>
            <a:r>
              <a:rPr lang="en-US" dirty="0" smtClean="0"/>
              <a:t>    fore--- former---the first</a:t>
            </a:r>
          </a:p>
          <a:p>
            <a:pPr>
              <a:buNone/>
            </a:pPr>
            <a:r>
              <a:rPr lang="en-US" dirty="0" smtClean="0"/>
              <a:t>    late---later---the last </a:t>
            </a:r>
          </a:p>
          <a:p>
            <a:pPr>
              <a:buNone/>
            </a:pPr>
            <a:r>
              <a:rPr lang="en-US" dirty="0" smtClean="0"/>
              <a:t>    much/many---more---the most</a:t>
            </a:r>
          </a:p>
          <a:p>
            <a:pPr>
              <a:buNone/>
            </a:pPr>
            <a:r>
              <a:rPr lang="en-US" dirty="0" smtClean="0"/>
              <a:t>    little---less---the least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don’t</a:t>
            </a:r>
            <a:r>
              <a:rPr lang="en-US" dirty="0" smtClean="0"/>
              <a:t> use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 smtClean="0"/>
              <a:t> with superlative adjectives after possessive forms. e.g. This is Shakespeare’s most interesting book. ( not </a:t>
            </a:r>
            <a:r>
              <a:rPr lang="en-US" b="1" dirty="0" smtClean="0"/>
              <a:t>the most</a:t>
            </a:r>
            <a:r>
              <a:rPr lang="en-US" dirty="0" smtClean="0"/>
              <a:t> interesting)</a:t>
            </a:r>
            <a:r>
              <a:rPr lang="en-US" b="1" dirty="0" smtClean="0"/>
              <a:t> </a:t>
            </a:r>
          </a:p>
          <a:p>
            <a:endParaRPr lang="en-US" b="1" dirty="0" smtClean="0"/>
          </a:p>
          <a:p>
            <a:r>
              <a:rPr lang="en-US" dirty="0" smtClean="0"/>
              <a:t>We use two comparatives with the, if one change causes another. E.g. The higher the wages we pay the better they do their jobs.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Modifying comparative and superlative adjectives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</a:t>
            </a:r>
            <a:r>
              <a:rPr lang="en-US" b="1" dirty="0" smtClean="0">
                <a:solidFill>
                  <a:srgbClr val="00B050"/>
                </a:solidFill>
              </a:rPr>
              <a:t>much, even, far, a lot, rather, miles/loads </a:t>
            </a:r>
            <a:r>
              <a:rPr lang="en-US" dirty="0" smtClean="0"/>
              <a:t>before  comparatives.</a:t>
            </a:r>
          </a:p>
          <a:p>
            <a:pPr>
              <a:buNone/>
            </a:pPr>
            <a:r>
              <a:rPr lang="en-US" dirty="0" smtClean="0"/>
              <a:t>    It emits much smaller quantities of carbon dioxide.</a:t>
            </a:r>
          </a:p>
          <a:p>
            <a:endParaRPr lang="en-US" dirty="0" smtClean="0"/>
          </a:p>
          <a:p>
            <a:r>
              <a:rPr lang="en-US" dirty="0" smtClean="0"/>
              <a:t>We use probably, </a:t>
            </a:r>
            <a:r>
              <a:rPr lang="en-US" b="1" dirty="0" smtClean="0">
                <a:solidFill>
                  <a:srgbClr val="FF0000"/>
                </a:solidFill>
              </a:rPr>
              <a:t>one of ,easily , far and away , and by far</a:t>
            </a:r>
            <a:r>
              <a:rPr lang="en-US" dirty="0" smtClean="0"/>
              <a:t> before superlatives. </a:t>
            </a:r>
          </a:p>
          <a:p>
            <a:pPr>
              <a:buNone/>
            </a:pPr>
            <a:r>
              <a:rPr lang="en-US" dirty="0" smtClean="0"/>
              <a:t>   Kathmandu University is one of the most </a:t>
            </a:r>
            <a:r>
              <a:rPr lang="en-US" smtClean="0"/>
              <a:t>expensive universities.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04800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Write the adjectives under the correct headings.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>
                <a:solidFill>
                  <a:srgbClr val="FF0000"/>
                </a:solidFill>
              </a:rPr>
              <a:t>Afraid, bad, bored, clever, funny, great, ill, low, right, simple, stupid, well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905000"/>
          <a:ext cx="8686800" cy="3757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489826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/(the)-</a:t>
                      </a:r>
                      <a:r>
                        <a:rPr lang="en-US" dirty="0" err="1" smtClean="0"/>
                        <a:t>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More/the most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/(the)-</a:t>
                      </a:r>
                      <a:r>
                        <a:rPr lang="en-US" dirty="0" err="1" smtClean="0"/>
                        <a:t>est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         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More/the most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irregular</a:t>
                      </a:r>
                      <a:endParaRPr lang="en-US" dirty="0"/>
                    </a:p>
                  </a:txBody>
                  <a:tcPr/>
                </a:tc>
              </a:tr>
              <a:tr h="2294802">
                <a:tc>
                  <a:txBody>
                    <a:bodyPr/>
                    <a:lstStyle/>
                    <a:p>
                      <a:r>
                        <a:rPr lang="en-US" dirty="0" smtClean="0"/>
                        <a:t>……great…………………………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………………………………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………………………………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……………afraid…………………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………………………………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………………………………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………clever………………………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………………………………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………………………………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……bad…………………………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………………………………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………………………………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295400"/>
            <a:ext cx="8229600" cy="3142488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Write the adjectives under the correct headings.</a:t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>
                <a:solidFill>
                  <a:srgbClr val="FF0000"/>
                </a:solidFill>
              </a:rPr>
              <a:t>Afraid, bad, bored, clever, funny, great, ill, low, right, simple, stupid, well</a:t>
            </a:r>
            <a:endParaRPr lang="en-US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2895600"/>
          <a:ext cx="658368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/(the)-</a:t>
                      </a:r>
                      <a:r>
                        <a:rPr lang="en-US" dirty="0" err="1" smtClean="0"/>
                        <a:t>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More/the most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/(the)-</a:t>
                      </a:r>
                      <a:r>
                        <a:rPr lang="en-US" dirty="0" err="1" smtClean="0"/>
                        <a:t>est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         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More/the most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irregular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Great</a:t>
                      </a:r>
                    </a:p>
                    <a:p>
                      <a:r>
                        <a:rPr lang="en-US" dirty="0" smtClean="0"/>
                        <a:t>Funny</a:t>
                      </a:r>
                    </a:p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Afraid</a:t>
                      </a:r>
                    </a:p>
                    <a:p>
                      <a:r>
                        <a:rPr lang="en-US" dirty="0" smtClean="0"/>
                        <a:t>Right</a:t>
                      </a:r>
                    </a:p>
                    <a:p>
                      <a:r>
                        <a:rPr lang="en-US" dirty="0" smtClean="0"/>
                        <a:t>bored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Clever</a:t>
                      </a:r>
                    </a:p>
                    <a:p>
                      <a:r>
                        <a:rPr lang="en-US" dirty="0" smtClean="0"/>
                        <a:t>Simple</a:t>
                      </a:r>
                    </a:p>
                    <a:p>
                      <a:r>
                        <a:rPr lang="en-US" dirty="0" smtClean="0"/>
                        <a:t>stupid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Bad</a:t>
                      </a:r>
                    </a:p>
                    <a:p>
                      <a:r>
                        <a:rPr lang="en-US" dirty="0" smtClean="0"/>
                        <a:t>Ill</a:t>
                      </a:r>
                    </a:p>
                    <a:p>
                      <a:r>
                        <a:rPr lang="en-US" dirty="0" smtClean="0"/>
                        <a:t>well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408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Complete the sentences using the comparative or superlative forms of the words in brackets.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China and India have ………………populations in the world by far.(high)</a:t>
            </a:r>
          </a:p>
          <a:p>
            <a:r>
              <a:rPr lang="en-US" dirty="0" smtClean="0"/>
              <a:t>2. Paris and Barcelona are among ……………………. European cities.(visited)</a:t>
            </a:r>
          </a:p>
          <a:p>
            <a:r>
              <a:rPr lang="en-US" dirty="0" smtClean="0"/>
              <a:t>3. The USA </a:t>
            </a:r>
            <a:r>
              <a:rPr lang="en-US" dirty="0" smtClean="0"/>
              <a:t>is a </a:t>
            </a:r>
            <a:r>
              <a:rPr lang="en-US" dirty="0" smtClean="0"/>
              <a:t>little ……………….in area than China.(big)</a:t>
            </a:r>
          </a:p>
          <a:p>
            <a:r>
              <a:rPr lang="en-US" dirty="0" smtClean="0"/>
              <a:t>4. Russia is far…………….than any other country in the world.(large)</a:t>
            </a:r>
          </a:p>
          <a:p>
            <a:r>
              <a:rPr lang="en-US" dirty="0" smtClean="0"/>
              <a:t>5. Mexico City is one of ………………………cities in the world.(busy)</a:t>
            </a:r>
          </a:p>
          <a:p>
            <a:r>
              <a:rPr lang="en-US" dirty="0" smtClean="0"/>
              <a:t>6. Asia contains far and away……………………..cities on Earth.(fast growing)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 The </a:t>
            </a:r>
            <a:r>
              <a:rPr lang="en-US" dirty="0" err="1" smtClean="0"/>
              <a:t>Pitcarin</a:t>
            </a:r>
            <a:r>
              <a:rPr lang="en-US" dirty="0" smtClean="0"/>
              <a:t> Islands have  by far ……………………….capital in the world.(small)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Mangolia</a:t>
            </a:r>
            <a:r>
              <a:rPr lang="en-US" dirty="0" smtClean="0"/>
              <a:t> has quite a lot …………..people per km square than any other country.(few)</a:t>
            </a:r>
          </a:p>
          <a:p>
            <a:r>
              <a:rPr lang="en-US" dirty="0" smtClean="0"/>
              <a:t>9. Monaco is easily..…………………..country.(crowded)</a:t>
            </a:r>
          </a:p>
          <a:p>
            <a:r>
              <a:rPr lang="en-US" dirty="0" smtClean="0"/>
              <a:t>10. Tokyo is ………………………….</a:t>
            </a:r>
            <a:r>
              <a:rPr lang="en-US" smtClean="0"/>
              <a:t>city </a:t>
            </a:r>
            <a:r>
              <a:rPr lang="en-US" smtClean="0"/>
              <a:t>in </a:t>
            </a:r>
            <a:r>
              <a:rPr lang="en-US" dirty="0" smtClean="0"/>
              <a:t>the world to live in.(expensive)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301</TotalTime>
  <Words>770</Words>
  <Application>Microsoft Office PowerPoint</Application>
  <PresentationFormat>On-screen Show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              ADJECTIVES -3    COMPARATIVE AND SUPERLATIVE ADJECTIVES</vt:lpstr>
      <vt:lpstr>Slide 2</vt:lpstr>
      <vt:lpstr>Slide 3</vt:lpstr>
      <vt:lpstr>Slide 4</vt:lpstr>
      <vt:lpstr>Modifying comparative and superlative adjectives</vt:lpstr>
      <vt:lpstr>Write the adjectives under the correct headings. Afraid, bad, bored, clever, funny, great, ill, low, right, simple, stupid, well</vt:lpstr>
      <vt:lpstr>    Write the adjectives under the correct headings.  Afraid, bad, bored, clever, funny, great, ill, low, right, simple, stupid, well</vt:lpstr>
      <vt:lpstr>Complete the sentences using the comparative or superlative forms of the words in brackets.</vt:lpstr>
      <vt:lpstr>Slide 9</vt:lpstr>
      <vt:lpstr>Complete the sentences using the comparative or superlative forms of the words in brackets.</vt:lpstr>
      <vt:lpstr>Slide 11</vt:lpstr>
      <vt:lpstr>Slide 12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ADJECTIVES -3    COMPARATIVE AND SUPERLATIVE ADJECTIVES</dc:title>
  <dc:creator>dell</dc:creator>
  <cp:lastModifiedBy>dell</cp:lastModifiedBy>
  <cp:revision>42</cp:revision>
  <dcterms:created xsi:type="dcterms:W3CDTF">2020-03-09T03:19:46Z</dcterms:created>
  <dcterms:modified xsi:type="dcterms:W3CDTF">2020-03-13T00:56:35Z</dcterms:modified>
</cp:coreProperties>
</file>