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7D15-6DB7-40E9-87DE-0DC8135B4FA0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7AE70-2694-47F7-BB16-F4B671004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An Adjective is a describing word.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If several adjectives are used together, they usually appear in this order.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Size-age-shape-</a:t>
            </a:r>
            <a:r>
              <a:rPr lang="en-US" dirty="0" err="1" smtClean="0">
                <a:solidFill>
                  <a:srgbClr val="FF0000"/>
                </a:solidFill>
              </a:rPr>
              <a:t>colour</a:t>
            </a:r>
            <a:r>
              <a:rPr lang="en-US" dirty="0" smtClean="0">
                <a:solidFill>
                  <a:srgbClr val="FF0000"/>
                </a:solidFill>
              </a:rPr>
              <a:t>-origin-material- type/ purpose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small round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wooden dining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table</a:t>
            </a:r>
          </a:p>
          <a:p>
            <a:pPr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00B050"/>
                </a:solidFill>
              </a:rPr>
              <a:t>enormous royal </a:t>
            </a:r>
            <a:r>
              <a:rPr lang="en-US" dirty="0" smtClean="0"/>
              <a:t>park.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Match the gradable adjectives to the </a:t>
            </a:r>
            <a:r>
              <a:rPr lang="en-US" sz="3600" dirty="0" err="1" smtClean="0"/>
              <a:t>ungradable</a:t>
            </a:r>
            <a:r>
              <a:rPr lang="en-US" sz="3600" dirty="0" smtClean="0"/>
              <a:t> adjectives with extreme meanings.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Funny</a:t>
            </a:r>
          </a:p>
          <a:p>
            <a:pPr marL="514350" indent="-514350">
              <a:buAutoNum type="arabicPeriod"/>
            </a:pPr>
            <a:r>
              <a:rPr lang="en-US" dirty="0" smtClean="0"/>
              <a:t>Big</a:t>
            </a:r>
          </a:p>
          <a:p>
            <a:pPr marL="514350" indent="-514350">
              <a:buAutoNum type="arabicPeriod"/>
            </a:pPr>
            <a:r>
              <a:rPr lang="en-US" dirty="0" smtClean="0"/>
              <a:t>Stupid</a:t>
            </a:r>
          </a:p>
          <a:p>
            <a:pPr marL="514350" indent="-514350">
              <a:buAutoNum type="arabicPeriod"/>
            </a:pPr>
            <a:r>
              <a:rPr lang="en-US" dirty="0" smtClean="0"/>
              <a:t>Surprising</a:t>
            </a:r>
          </a:p>
          <a:p>
            <a:pPr marL="514350" indent="-514350">
              <a:buAutoNum type="arabicPeriod"/>
            </a:pPr>
            <a:r>
              <a:rPr lang="en-US" dirty="0" smtClean="0"/>
              <a:t>Good</a:t>
            </a:r>
          </a:p>
          <a:p>
            <a:pPr marL="514350" indent="-514350">
              <a:buAutoNum type="arabicPeriod"/>
            </a:pPr>
            <a:r>
              <a:rPr lang="en-US" dirty="0" smtClean="0"/>
              <a:t>Angry</a:t>
            </a:r>
          </a:p>
          <a:p>
            <a:pPr marL="514350" indent="-514350">
              <a:buAutoNum type="arabicPeriod"/>
            </a:pPr>
            <a:r>
              <a:rPr lang="en-US" dirty="0" smtClean="0"/>
              <a:t>Attractive</a:t>
            </a:r>
          </a:p>
          <a:p>
            <a:pPr marL="514350" indent="-514350">
              <a:buAutoNum type="arabicPeriod"/>
            </a:pPr>
            <a:r>
              <a:rPr lang="en-US" dirty="0" smtClean="0"/>
              <a:t>Hungry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Interesting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scared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Fascinating</a:t>
            </a:r>
          </a:p>
          <a:p>
            <a:pPr marL="514350" indent="-514350">
              <a:buAutoNum type="alphaLcPeriod"/>
            </a:pPr>
            <a:r>
              <a:rPr lang="en-US" dirty="0" smtClean="0"/>
              <a:t>Superb</a:t>
            </a:r>
          </a:p>
          <a:p>
            <a:pPr marL="514350" indent="-514350">
              <a:buAutoNum type="alphaLcPeriod"/>
            </a:pPr>
            <a:r>
              <a:rPr lang="en-US" dirty="0" smtClean="0"/>
              <a:t>Hilarious</a:t>
            </a:r>
          </a:p>
          <a:p>
            <a:pPr marL="514350" indent="-514350">
              <a:buAutoNum type="alphaLcPeriod"/>
            </a:pPr>
            <a:r>
              <a:rPr lang="en-US" dirty="0" smtClean="0"/>
              <a:t>Terrified</a:t>
            </a:r>
          </a:p>
          <a:p>
            <a:pPr marL="514350" indent="-514350">
              <a:buAutoNum type="alphaLcPeriod"/>
            </a:pPr>
            <a:r>
              <a:rPr lang="en-US" dirty="0" smtClean="0"/>
              <a:t>Furious</a:t>
            </a:r>
          </a:p>
          <a:p>
            <a:pPr marL="514350" indent="-514350">
              <a:buAutoNum type="alphaLcPeriod"/>
            </a:pPr>
            <a:r>
              <a:rPr lang="en-US" dirty="0" smtClean="0"/>
              <a:t>Starving</a:t>
            </a:r>
          </a:p>
          <a:p>
            <a:pPr marL="514350" indent="-514350">
              <a:buAutoNum type="alphaLcPeriod"/>
            </a:pPr>
            <a:r>
              <a:rPr lang="en-US" dirty="0" smtClean="0"/>
              <a:t>Gorgeous</a:t>
            </a:r>
          </a:p>
          <a:p>
            <a:pPr marL="514350" indent="-514350">
              <a:buAutoNum type="alphaLcPeriod"/>
            </a:pPr>
            <a:r>
              <a:rPr lang="en-US" dirty="0" smtClean="0"/>
              <a:t>Idiotic</a:t>
            </a:r>
          </a:p>
          <a:p>
            <a:pPr marL="514350" indent="-514350">
              <a:buAutoNum type="alphaLcPeriod"/>
            </a:pPr>
            <a:r>
              <a:rPr lang="en-US" dirty="0" smtClean="0"/>
              <a:t>Enormous</a:t>
            </a:r>
          </a:p>
          <a:p>
            <a:pPr marL="514350" indent="-514350">
              <a:buAutoNum type="alphaLcPeriod"/>
            </a:pPr>
            <a:r>
              <a:rPr lang="en-US" dirty="0" smtClean="0"/>
              <a:t>Astonishing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Two correct options.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book I’m reading at the moment is absolutely……..</a:t>
            </a:r>
          </a:p>
          <a:p>
            <a:pPr marL="514350" indent="-514350">
              <a:buAutoNum type="alphaLcPeriod"/>
            </a:pPr>
            <a:r>
              <a:rPr lang="en-US" dirty="0" smtClean="0"/>
              <a:t>Interesting  b. terrifying   c. hilarious</a:t>
            </a:r>
          </a:p>
          <a:p>
            <a:pPr marL="514350" indent="-514350">
              <a:buNone/>
            </a:pPr>
            <a:r>
              <a:rPr lang="en-US" dirty="0" smtClean="0"/>
              <a:t>2. This drink has a very ….. </a:t>
            </a:r>
            <a:r>
              <a:rPr lang="en-US" dirty="0" err="1" smtClean="0"/>
              <a:t>flavour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Unusual  b. delicious   c. sweet</a:t>
            </a:r>
          </a:p>
          <a:p>
            <a:pPr marL="514350" indent="-514350">
              <a:buNone/>
            </a:pPr>
            <a:r>
              <a:rPr lang="en-US" dirty="0" smtClean="0"/>
              <a:t>3. The views from the top of  the mountain were utterly….</a:t>
            </a:r>
          </a:p>
          <a:p>
            <a:pPr marL="514350" indent="-514350">
              <a:buAutoNum type="alphaLcPeriod"/>
            </a:pPr>
            <a:r>
              <a:rPr lang="en-US" dirty="0" smtClean="0"/>
              <a:t>Spectacular   b. great      c. stunning</a:t>
            </a:r>
          </a:p>
          <a:p>
            <a:pPr marL="514350" indent="-514350">
              <a:buNone/>
            </a:pPr>
            <a:r>
              <a:rPr lang="en-US" dirty="0" smtClean="0"/>
              <a:t>4. My brother has a very …… job in a bank.</a:t>
            </a:r>
          </a:p>
          <a:p>
            <a:pPr marL="514350" indent="-514350">
              <a:buAutoNum type="alphaLcPeriod"/>
            </a:pPr>
            <a:r>
              <a:rPr lang="en-US" dirty="0" smtClean="0"/>
              <a:t>Responsible   b. hard    c. bored</a:t>
            </a:r>
          </a:p>
          <a:p>
            <a:pPr marL="514350" indent="-514350">
              <a:buNone/>
            </a:pPr>
            <a:r>
              <a:rPr lang="en-US" dirty="0" smtClean="0"/>
              <a:t>5. The child got a lot of attention because she was ….</a:t>
            </a:r>
          </a:p>
          <a:p>
            <a:pPr marL="514350" indent="-514350">
              <a:buAutoNum type="alphaLcPeriod"/>
            </a:pPr>
            <a:r>
              <a:rPr lang="en-US" dirty="0" smtClean="0"/>
              <a:t>Young  b. only   c. ill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6. The project was very successful and we would like to thank everyone……</a:t>
            </a:r>
          </a:p>
          <a:p>
            <a:pPr marL="514350" indent="-514350">
              <a:buAutoNum type="alphaLcPeriod"/>
            </a:pPr>
            <a:r>
              <a:rPr lang="en-US" dirty="0" smtClean="0"/>
              <a:t>Particular   b. concerned    c. involved</a:t>
            </a:r>
          </a:p>
          <a:p>
            <a:pPr marL="514350" indent="-514350">
              <a:buNone/>
            </a:pPr>
            <a:r>
              <a:rPr lang="en-US" dirty="0" smtClean="0"/>
              <a:t>7.Her last book was  interesting because the story was extremely……</a:t>
            </a:r>
          </a:p>
          <a:p>
            <a:pPr marL="514350" indent="-514350">
              <a:buAutoNum type="alphaLcPeriod"/>
            </a:pPr>
            <a:r>
              <a:rPr lang="en-US" dirty="0" smtClean="0"/>
              <a:t>Original      b. unique      c. involved</a:t>
            </a:r>
          </a:p>
          <a:p>
            <a:pPr marL="514350" indent="-514350">
              <a:buNone/>
            </a:pPr>
            <a:r>
              <a:rPr lang="en-US" dirty="0" smtClean="0"/>
              <a:t>8. There was a/an ….. Cat on the sofa.</a:t>
            </a:r>
          </a:p>
          <a:p>
            <a:pPr marL="514350" indent="-514350">
              <a:buAutoNum type="alphaLcPeriod"/>
            </a:pPr>
            <a:r>
              <a:rPr lang="en-US" dirty="0" smtClean="0"/>
              <a:t>Huge    b. asleep    c. beautiful</a:t>
            </a:r>
          </a:p>
          <a:p>
            <a:pPr marL="514350" indent="-514350">
              <a:buNone/>
            </a:pPr>
            <a:r>
              <a:rPr lang="en-US" dirty="0" smtClean="0"/>
              <a:t>9. The Indian restaurant was ……. Expensive, so we got a takeaway instead.</a:t>
            </a:r>
          </a:p>
          <a:p>
            <a:pPr marL="514350" indent="-514350">
              <a:buNone/>
            </a:pPr>
            <a:r>
              <a:rPr lang="en-US" dirty="0" smtClean="0"/>
              <a:t>a. Too    b. enough   c. extremely</a:t>
            </a:r>
          </a:p>
          <a:p>
            <a:pPr>
              <a:buNone/>
            </a:pPr>
            <a:r>
              <a:rPr lang="en-US" dirty="0" smtClean="0"/>
              <a:t>10. The company’s ……. Owner, Eduardo Sanchez, inherited it from his father.</a:t>
            </a:r>
          </a:p>
          <a:p>
            <a:pPr>
              <a:buNone/>
            </a:pPr>
            <a:r>
              <a:rPr lang="en-US" dirty="0" smtClean="0"/>
              <a:t>a. Alive     b. late  c. present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Gradable and </a:t>
            </a:r>
            <a:r>
              <a:rPr lang="en-US" dirty="0" err="1" smtClean="0">
                <a:solidFill>
                  <a:srgbClr val="FF0000"/>
                </a:solidFill>
              </a:rPr>
              <a:t>ungradable</a:t>
            </a:r>
            <a:r>
              <a:rPr lang="en-US" dirty="0" smtClean="0">
                <a:solidFill>
                  <a:srgbClr val="FF0000"/>
                </a:solidFill>
              </a:rPr>
              <a:t> adjectives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Gradable adjectives describe characteristics that can be more/less intense, e.g. big, noisy.</a:t>
            </a:r>
          </a:p>
          <a:p>
            <a:pPr marL="514350" indent="-514350">
              <a:buAutoNum type="arabicPeriod"/>
            </a:pPr>
            <a:r>
              <a:rPr lang="en-US" dirty="0" smtClean="0"/>
              <a:t> They can be used after adverbs like </a:t>
            </a:r>
            <a:r>
              <a:rPr lang="en-US" b="1" dirty="0" smtClean="0"/>
              <a:t>very, too, a bit and extremely,</a:t>
            </a:r>
            <a:r>
              <a:rPr lang="en-US" dirty="0" smtClean="0"/>
              <a:t> before the adverb enough, and in comparative/superlative forms.</a:t>
            </a:r>
          </a:p>
          <a:p>
            <a:pPr marL="514350" indent="-514350">
              <a:buNone/>
            </a:pPr>
            <a:r>
              <a:rPr lang="en-US" dirty="0" smtClean="0"/>
              <a:t>Beijing is </a:t>
            </a:r>
            <a:r>
              <a:rPr lang="en-US" b="1" dirty="0" smtClean="0"/>
              <a:t>extremely noisy.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…..</a:t>
            </a:r>
            <a:r>
              <a:rPr lang="en-US" dirty="0" smtClean="0"/>
              <a:t> Somewhere quieter to relax.</a:t>
            </a:r>
            <a:endParaRPr lang="en-US" b="1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Ungradable</a:t>
            </a:r>
            <a:r>
              <a:rPr lang="en-US" dirty="0" smtClean="0"/>
              <a:t> adjectives usually describe extreme (</a:t>
            </a:r>
            <a:r>
              <a:rPr lang="en-US" dirty="0" err="1" smtClean="0"/>
              <a:t>e.g</a:t>
            </a:r>
            <a:r>
              <a:rPr lang="en-US" dirty="0"/>
              <a:t> </a:t>
            </a:r>
            <a:r>
              <a:rPr lang="en-US" dirty="0" smtClean="0"/>
              <a:t>freezing) or absolute characteristics (e.g. dead). They are not normally used with adverbs like very, too, etc., or in comparative/ superlative forms.</a:t>
            </a:r>
          </a:p>
          <a:p>
            <a:pPr>
              <a:buNone/>
            </a:pPr>
            <a:r>
              <a:rPr lang="en-US" dirty="0" smtClean="0"/>
              <a:t>Today is </a:t>
            </a:r>
            <a:r>
              <a:rPr lang="en-US" b="1" dirty="0" smtClean="0"/>
              <a:t>freezing/</a:t>
            </a:r>
            <a:r>
              <a:rPr lang="en-US" dirty="0" smtClean="0"/>
              <a:t> the </a:t>
            </a:r>
            <a:r>
              <a:rPr lang="en-US" b="1" dirty="0" smtClean="0"/>
              <a:t>coldest </a:t>
            </a:r>
            <a:r>
              <a:rPr lang="en-US" dirty="0" smtClean="0"/>
              <a:t>day of the year.</a:t>
            </a:r>
          </a:p>
          <a:p>
            <a:pPr>
              <a:buNone/>
            </a:pPr>
            <a:r>
              <a:rPr lang="en-US" dirty="0" smtClean="0"/>
              <a:t>Not ….. The most freezing day…..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</a:t>
            </a:r>
            <a:r>
              <a:rPr lang="en-US" dirty="0" err="1" smtClean="0"/>
              <a:t>ungradable</a:t>
            </a:r>
            <a:r>
              <a:rPr lang="en-US" dirty="0" smtClean="0"/>
              <a:t> adjectives define the subject or area of activity which the noun refers to, e.g. chemical, digital, mental, environmental, historical, economic. </a:t>
            </a:r>
          </a:p>
          <a:p>
            <a:pPr>
              <a:buNone/>
            </a:pPr>
            <a:r>
              <a:rPr lang="en-US" dirty="0" smtClean="0"/>
              <a:t>My sister is a nurse </a:t>
            </a:r>
            <a:r>
              <a:rPr lang="en-US" dirty="0" err="1" smtClean="0"/>
              <a:t>specialising</a:t>
            </a:r>
            <a:r>
              <a:rPr lang="en-US" dirty="0" smtClean="0"/>
              <a:t> in mental health.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Participle adjectives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We can use the –ins form and the past participle (-</a:t>
            </a:r>
            <a:r>
              <a:rPr lang="en-US" dirty="0" err="1" smtClean="0"/>
              <a:t>ed</a:t>
            </a:r>
            <a:r>
              <a:rPr lang="en-US" dirty="0" smtClean="0"/>
              <a:t> form) of a verb as adjectives.</a:t>
            </a:r>
          </a:p>
          <a:p>
            <a:pPr>
              <a:buNone/>
            </a:pPr>
            <a:r>
              <a:rPr lang="en-US" i="1" dirty="0" smtClean="0"/>
              <a:t>It’s been an </a:t>
            </a:r>
            <a:r>
              <a:rPr lang="en-US" b="1" i="1" dirty="0" smtClean="0">
                <a:solidFill>
                  <a:srgbClr val="FF0000"/>
                </a:solidFill>
              </a:rPr>
              <a:t>exhausting</a:t>
            </a:r>
            <a:r>
              <a:rPr lang="en-US" i="1" dirty="0" smtClean="0"/>
              <a:t> day.</a:t>
            </a:r>
          </a:p>
          <a:p>
            <a:pPr>
              <a:buNone/>
            </a:pPr>
            <a:r>
              <a:rPr lang="en-US" i="1" dirty="0" smtClean="0"/>
              <a:t>There are beautifully </a:t>
            </a:r>
            <a:r>
              <a:rPr lang="en-US" b="1" i="1" dirty="0" smtClean="0">
                <a:solidFill>
                  <a:srgbClr val="FF0000"/>
                </a:solidFill>
              </a:rPr>
              <a:t>decorated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palaces.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I like </a:t>
            </a:r>
            <a:r>
              <a:rPr lang="en-US" i="1" dirty="0" smtClean="0">
                <a:solidFill>
                  <a:srgbClr val="00B050"/>
                </a:solidFill>
              </a:rPr>
              <a:t>Twinkling</a:t>
            </a:r>
            <a:r>
              <a:rPr lang="en-US" i="1" dirty="0" smtClean="0"/>
              <a:t> stars (Adj.)</a:t>
            </a:r>
          </a:p>
          <a:p>
            <a:pPr>
              <a:buNone/>
            </a:pPr>
            <a:r>
              <a:rPr lang="en-US" i="1" dirty="0" smtClean="0"/>
              <a:t>The stars are </a:t>
            </a:r>
            <a:r>
              <a:rPr lang="en-US" i="1" dirty="0" smtClean="0">
                <a:solidFill>
                  <a:srgbClr val="FF0000"/>
                </a:solidFill>
              </a:rPr>
              <a:t>twinkling</a:t>
            </a:r>
            <a:r>
              <a:rPr lang="en-US" i="1" dirty="0" smtClean="0"/>
              <a:t>.( Verb)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I </a:t>
            </a:r>
            <a:r>
              <a:rPr lang="en-US" i="1" dirty="0" smtClean="0">
                <a:solidFill>
                  <a:srgbClr val="FF0000"/>
                </a:solidFill>
              </a:rPr>
              <a:t>educated </a:t>
            </a:r>
            <a:r>
              <a:rPr lang="en-US" i="1" dirty="0" smtClean="0"/>
              <a:t>from TU. (verb)</a:t>
            </a:r>
          </a:p>
          <a:p>
            <a:pPr>
              <a:buNone/>
            </a:pPr>
            <a:r>
              <a:rPr lang="en-US" i="1" dirty="0" smtClean="0"/>
              <a:t>I am an </a:t>
            </a:r>
            <a:r>
              <a:rPr lang="en-US" i="1" dirty="0" smtClean="0">
                <a:solidFill>
                  <a:srgbClr val="00B050"/>
                </a:solidFill>
              </a:rPr>
              <a:t>educated</a:t>
            </a:r>
            <a:r>
              <a:rPr lang="en-US" i="1" dirty="0" smtClean="0"/>
              <a:t> man.(</a:t>
            </a:r>
            <a:r>
              <a:rPr lang="en-US" i="1" dirty="0" err="1" smtClean="0"/>
              <a:t>Adj</a:t>
            </a:r>
            <a:r>
              <a:rPr lang="en-US" i="1" dirty="0" smtClean="0"/>
              <a:t>)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confuse the –</a:t>
            </a:r>
            <a:r>
              <a:rPr lang="en-US" dirty="0" err="1" smtClean="0"/>
              <a:t>ed</a:t>
            </a:r>
            <a:r>
              <a:rPr lang="en-US" dirty="0" smtClean="0"/>
              <a:t> and –</a:t>
            </a:r>
            <a:r>
              <a:rPr lang="en-US" dirty="0" err="1" smtClean="0"/>
              <a:t>ing</a:t>
            </a:r>
            <a:r>
              <a:rPr lang="en-US" dirty="0" smtClean="0"/>
              <a:t> forms of the same verb. The –</a:t>
            </a:r>
            <a:r>
              <a:rPr lang="en-US" dirty="0" err="1" smtClean="0"/>
              <a:t>ing</a:t>
            </a:r>
            <a:r>
              <a:rPr lang="en-US" dirty="0" smtClean="0"/>
              <a:t> form has an active meaning and usually describes things. The –</a:t>
            </a:r>
            <a:r>
              <a:rPr lang="en-US" dirty="0" err="1" smtClean="0"/>
              <a:t>ed</a:t>
            </a:r>
            <a:r>
              <a:rPr lang="en-US" dirty="0" smtClean="0"/>
              <a:t> form has a passive meaning and usually describes people.</a:t>
            </a:r>
          </a:p>
          <a:p>
            <a:r>
              <a:rPr lang="en-US" i="1" dirty="0" smtClean="0"/>
              <a:t>It was a very </a:t>
            </a:r>
            <a:r>
              <a:rPr lang="en-US" b="1" i="1" dirty="0" smtClean="0"/>
              <a:t>exciting</a:t>
            </a:r>
            <a:r>
              <a:rPr lang="en-US" i="1" dirty="0" smtClean="0"/>
              <a:t> film.</a:t>
            </a:r>
          </a:p>
          <a:p>
            <a:r>
              <a:rPr lang="en-US" i="1" dirty="0" smtClean="0"/>
              <a:t>I was </a:t>
            </a:r>
            <a:r>
              <a:rPr lang="en-US" b="1" i="1" dirty="0" smtClean="0"/>
              <a:t>excited </a:t>
            </a:r>
            <a:r>
              <a:rPr lang="en-US" i="1" dirty="0" smtClean="0"/>
              <a:t>about going to the cinema.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nouns which refer to </a:t>
            </a:r>
            <a:r>
              <a:rPr lang="en-US" dirty="0" smtClean="0">
                <a:solidFill>
                  <a:srgbClr val="FF0000"/>
                </a:solidFill>
              </a:rPr>
              <a:t>places, seasons and materials </a:t>
            </a:r>
            <a:r>
              <a:rPr lang="en-US" dirty="0" smtClean="0"/>
              <a:t>can be used as adjectives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I decided  to get out of the</a:t>
            </a:r>
            <a:r>
              <a:rPr lang="en-US" i="1" dirty="0" smtClean="0">
                <a:solidFill>
                  <a:srgbClr val="FF0000"/>
                </a:solidFill>
              </a:rPr>
              <a:t> city </a:t>
            </a:r>
            <a:r>
              <a:rPr lang="en-US" i="1" dirty="0" smtClean="0"/>
              <a:t>centre.</a:t>
            </a:r>
          </a:p>
          <a:p>
            <a:pPr>
              <a:buNone/>
            </a:pPr>
            <a:r>
              <a:rPr lang="en-US" i="1" dirty="0" smtClean="0"/>
              <a:t>There’s a hill with a 40-meter- high </a:t>
            </a:r>
            <a:r>
              <a:rPr lang="en-US" i="1" dirty="0" smtClean="0">
                <a:solidFill>
                  <a:srgbClr val="FF0000"/>
                </a:solidFill>
              </a:rPr>
              <a:t>stone </a:t>
            </a:r>
            <a:r>
              <a:rPr lang="en-US" i="1" dirty="0" smtClean="0"/>
              <a:t>tower.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adjectives can be used before a noun or after a verb like be, look, seem, feel, become or appear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 is </a:t>
            </a:r>
            <a:r>
              <a:rPr lang="en-US" dirty="0" smtClean="0">
                <a:solidFill>
                  <a:srgbClr val="FF0000"/>
                </a:solidFill>
              </a:rPr>
              <a:t>happy.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 seems very active.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These are very </a:t>
            </a:r>
            <a:r>
              <a:rPr lang="en-US" i="1" dirty="0" smtClean="0">
                <a:solidFill>
                  <a:srgbClr val="FF0000"/>
                </a:solidFill>
              </a:rPr>
              <a:t>comfortable </a:t>
            </a:r>
            <a:r>
              <a:rPr lang="en-US" i="1" dirty="0" smtClean="0"/>
              <a:t>shoes. OR These shoes are very </a:t>
            </a:r>
            <a:r>
              <a:rPr lang="en-US" i="1" dirty="0" smtClean="0">
                <a:solidFill>
                  <a:srgbClr val="FF0000"/>
                </a:solidFill>
              </a:rPr>
              <a:t>comfortable.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adjectives have a different meaning depending on their position in a sentence, e.g. </a:t>
            </a:r>
            <a:r>
              <a:rPr lang="en-US" dirty="0" smtClean="0">
                <a:solidFill>
                  <a:srgbClr val="FF0000"/>
                </a:solidFill>
              </a:rPr>
              <a:t>present, opposite, concerned and late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err="1" smtClean="0"/>
              <a:t>Mrs</a:t>
            </a:r>
            <a:r>
              <a:rPr lang="en-US" i="1" dirty="0" smtClean="0"/>
              <a:t> Jones and her </a:t>
            </a:r>
            <a:r>
              <a:rPr lang="en-US" b="1" i="1" dirty="0" smtClean="0">
                <a:solidFill>
                  <a:srgbClr val="FF0000"/>
                </a:solidFill>
              </a:rPr>
              <a:t>late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husband lived here for 50 years. (=her husband died)</a:t>
            </a:r>
          </a:p>
          <a:p>
            <a:pPr>
              <a:buNone/>
            </a:pPr>
            <a:r>
              <a:rPr lang="en-US" i="1" dirty="0" smtClean="0"/>
              <a:t>Juan was </a:t>
            </a:r>
            <a:r>
              <a:rPr lang="en-US" b="1" i="1" dirty="0" smtClean="0">
                <a:solidFill>
                  <a:srgbClr val="FF0000"/>
                </a:solidFill>
              </a:rPr>
              <a:t>late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for class again this morning. (= not on time)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685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Adjective</vt:lpstr>
      <vt:lpstr>Gradable and ungradable adjectives</vt:lpstr>
      <vt:lpstr>2</vt:lpstr>
      <vt:lpstr>3</vt:lpstr>
      <vt:lpstr>Participle adjectives</vt:lpstr>
      <vt:lpstr>Slide 6</vt:lpstr>
      <vt:lpstr>Slide 7</vt:lpstr>
      <vt:lpstr>Adjective position</vt:lpstr>
      <vt:lpstr>Slide 9</vt:lpstr>
      <vt:lpstr>Adjective order</vt:lpstr>
      <vt:lpstr> Match the gradable adjectives to the ungradable adjectives with extreme meanings. </vt:lpstr>
      <vt:lpstr>Circle Two correct options. </vt:lpstr>
      <vt:lpstr>Slide 13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dell</dc:creator>
  <cp:lastModifiedBy>dell</cp:lastModifiedBy>
  <cp:revision>32</cp:revision>
  <dcterms:created xsi:type="dcterms:W3CDTF">2020-03-05T08:26:39Z</dcterms:created>
  <dcterms:modified xsi:type="dcterms:W3CDTF">2021-07-12T01:08:07Z</dcterms:modified>
</cp:coreProperties>
</file>