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22B03B-5D4F-49A8-83D7-F98D18C34717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B2F17-B193-44BE-B627-3C9954A38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Patterns after adjectives.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Adjectives can be followed by 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–infinitive 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00B050"/>
                </a:solidFill>
              </a:rPr>
              <a:t>a gerund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or a that clause.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   e.g. I am not </a:t>
            </a:r>
            <a:r>
              <a:rPr lang="en-US" b="1" dirty="0" smtClean="0"/>
              <a:t>prepared </a:t>
            </a:r>
            <a:r>
              <a:rPr lang="en-US" b="1" dirty="0" smtClean="0">
                <a:solidFill>
                  <a:srgbClr val="FF0000"/>
                </a:solidFill>
              </a:rPr>
              <a:t>to 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She felt it was not </a:t>
            </a:r>
            <a:r>
              <a:rPr lang="en-US" b="1" dirty="0" smtClean="0"/>
              <a:t>worth </a:t>
            </a:r>
            <a:r>
              <a:rPr lang="en-US" b="1" dirty="0" smtClean="0">
                <a:solidFill>
                  <a:srgbClr val="00B050"/>
                </a:solidFill>
              </a:rPr>
              <a:t>complaining</a:t>
            </a:r>
            <a:r>
              <a:rPr lang="en-US" b="1" dirty="0" smtClean="0"/>
              <a:t> </a:t>
            </a:r>
            <a:r>
              <a:rPr lang="en-US" dirty="0" smtClean="0"/>
              <a:t>at the                                                     time.</a:t>
            </a:r>
          </a:p>
          <a:p>
            <a:pPr>
              <a:buNone/>
            </a:pPr>
            <a:r>
              <a:rPr lang="en-US" dirty="0" smtClean="0"/>
              <a:t>     I am </a:t>
            </a:r>
            <a:r>
              <a:rPr lang="en-US" b="1" dirty="0" smtClean="0"/>
              <a:t>confident </a:t>
            </a:r>
            <a:r>
              <a:rPr lang="en-US" b="1" dirty="0" smtClean="0">
                <a:solidFill>
                  <a:srgbClr val="00B0F0"/>
                </a:solidFill>
              </a:rPr>
              <a:t>that you will apologize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adjectives can take a to infinitive only : </a:t>
            </a:r>
            <a:r>
              <a:rPr lang="en-US" b="1" dirty="0" smtClean="0">
                <a:solidFill>
                  <a:srgbClr val="FF0000"/>
                </a:solidFill>
              </a:rPr>
              <a:t>unable, able, due, free, prepared, ready, welcome and willing.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I may be </a:t>
            </a:r>
            <a:r>
              <a:rPr lang="en-US" b="1" dirty="0" smtClean="0"/>
              <a:t>willing to eat </a:t>
            </a:r>
            <a:r>
              <a:rPr lang="en-US" dirty="0" smtClean="0"/>
              <a:t>in your restaurant again.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● The following adjectives can take a gerund only: </a:t>
            </a:r>
            <a:r>
              <a:rPr lang="en-US" b="1" dirty="0" smtClean="0">
                <a:solidFill>
                  <a:srgbClr val="FF0000"/>
                </a:solidFill>
              </a:rPr>
              <a:t>busy, no good or (not) worth.    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All the waiters were </a:t>
            </a:r>
            <a:r>
              <a:rPr lang="en-US" b="1" dirty="0" smtClean="0"/>
              <a:t>busy serving </a:t>
            </a:r>
            <a:r>
              <a:rPr lang="en-US" dirty="0" smtClean="0"/>
              <a:t>other customers.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adjectives can take a that clause only : </a:t>
            </a:r>
            <a:r>
              <a:rPr lang="en-US" b="1" dirty="0" smtClean="0">
                <a:solidFill>
                  <a:srgbClr val="FF0000"/>
                </a:solidFill>
              </a:rPr>
              <a:t>aware, clear, confident, hopeful ,obvious and positive.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It is </a:t>
            </a:r>
            <a:r>
              <a:rPr lang="en-US" b="1" dirty="0" smtClean="0">
                <a:solidFill>
                  <a:srgbClr val="00B0F0"/>
                </a:solidFill>
              </a:rPr>
              <a:t>clear </a:t>
            </a:r>
            <a:r>
              <a:rPr lang="en-US" b="1" dirty="0" smtClean="0">
                <a:solidFill>
                  <a:srgbClr val="FF0000"/>
                </a:solidFill>
              </a:rPr>
              <a:t>that we need to find a better solution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sentences with the adjectives from the box.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7048"/>
            <a:ext cx="850392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It was ………….having the instructions when I built the table.</a:t>
            </a:r>
          </a:p>
          <a:p>
            <a:pPr marL="514350" indent="-514350">
              <a:buAutoNum type="arabicPeriod"/>
            </a:pPr>
            <a:r>
              <a:rPr lang="en-US" dirty="0" smtClean="0"/>
              <a:t>We were …………that you didn’t invite us to your party.</a:t>
            </a:r>
          </a:p>
          <a:p>
            <a:pPr marL="514350" indent="-514350">
              <a:buAutoNum type="arabicPeriod"/>
            </a:pPr>
            <a:r>
              <a:rPr lang="en-US" dirty="0" smtClean="0"/>
              <a:t>Jack felt …………….not remembering the woman’s name.</a:t>
            </a:r>
          </a:p>
          <a:p>
            <a:pPr marL="514350" indent="-514350">
              <a:buAutoNum type="arabicPeriod"/>
            </a:pPr>
            <a:r>
              <a:rPr lang="en-US" dirty="0" smtClean="0"/>
              <a:t>Are you …………….this is the right way ?</a:t>
            </a:r>
          </a:p>
          <a:p>
            <a:pPr marL="514350" indent="-514350">
              <a:buAutoNum type="arabicPeriod"/>
            </a:pPr>
            <a:r>
              <a:rPr lang="en-US" dirty="0" smtClean="0"/>
              <a:t>Fiona is …………….to think that nobody likes her.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Afraid , awkward , good ,</a:t>
            </a:r>
            <a:r>
              <a:rPr lang="en-US" sz="3200" dirty="0" smtClean="0"/>
              <a:t>helpful, </a:t>
            </a:r>
            <a:r>
              <a:rPr lang="en-US" sz="3200" dirty="0" smtClean="0"/>
              <a:t>strange, stupid, sure, upset, willing ,wrong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It’s ………that nobody answered the door, because we could hear voices inside</a:t>
            </a:r>
          </a:p>
          <a:p>
            <a:pPr>
              <a:buNone/>
            </a:pPr>
            <a:r>
              <a:rPr lang="en-US" dirty="0" smtClean="0"/>
              <a:t>7. It was very …………of you to help me </a:t>
            </a:r>
            <a:r>
              <a:rPr lang="en-US" smtClean="0"/>
              <a:t>with </a:t>
            </a:r>
            <a:r>
              <a:rPr lang="en-US" smtClean="0"/>
              <a:t>my </a:t>
            </a:r>
            <a:r>
              <a:rPr lang="en-US" dirty="0" smtClean="0"/>
              <a:t>assignment.</a:t>
            </a:r>
          </a:p>
          <a:p>
            <a:pPr>
              <a:buNone/>
            </a:pPr>
            <a:r>
              <a:rPr lang="en-US" dirty="0" smtClean="0"/>
              <a:t>8. I am ………….that we have decided not to offer you the job.</a:t>
            </a:r>
          </a:p>
          <a:p>
            <a:pPr>
              <a:buNone/>
            </a:pPr>
            <a:r>
              <a:rPr lang="en-US" dirty="0" smtClean="0"/>
              <a:t>9. You are …………….riding bike without a helmet- you could get hurt if you fall off.</a:t>
            </a:r>
          </a:p>
          <a:p>
            <a:pPr>
              <a:buNone/>
            </a:pPr>
            <a:r>
              <a:rPr lang="en-US" dirty="0" smtClean="0"/>
              <a:t>10. Do you think Ruth would be ………………to give us a lift to the train stations?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Answer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</a:t>
            </a:r>
            <a:r>
              <a:rPr lang="en-US" sz="2800" b="1" u="sng" dirty="0" smtClean="0"/>
              <a:t> helpful </a:t>
            </a:r>
            <a:r>
              <a:rPr lang="en-US" sz="2800" dirty="0" smtClean="0"/>
              <a:t>having the instructions when I built the table.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 were</a:t>
            </a:r>
            <a:r>
              <a:rPr lang="en-US" sz="2800" b="1" dirty="0" smtClean="0"/>
              <a:t> upset </a:t>
            </a:r>
            <a:r>
              <a:rPr lang="en-US" sz="2800" dirty="0" smtClean="0"/>
              <a:t>that you didn’t invite us to your party.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Jack felt </a:t>
            </a:r>
            <a:r>
              <a:rPr lang="en-US" sz="2800" b="1" u="sng" dirty="0" smtClean="0"/>
              <a:t>awkward</a:t>
            </a:r>
            <a:r>
              <a:rPr lang="en-US" sz="2800" dirty="0" smtClean="0"/>
              <a:t> not remembering the woman’s name.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Are you </a:t>
            </a:r>
            <a:r>
              <a:rPr lang="en-US" sz="2800" b="1" u="sng" dirty="0" smtClean="0"/>
              <a:t>sure </a:t>
            </a:r>
            <a:r>
              <a:rPr lang="en-US" sz="2800" dirty="0" smtClean="0"/>
              <a:t>this is the right way 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Fiona is </a:t>
            </a:r>
            <a:r>
              <a:rPr lang="en-US" sz="2800" b="1" u="sng" dirty="0" smtClean="0"/>
              <a:t>wrong</a:t>
            </a:r>
            <a:r>
              <a:rPr lang="en-US" sz="2800" dirty="0" smtClean="0"/>
              <a:t> to think that nobody likes her.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It’s</a:t>
            </a:r>
            <a:r>
              <a:rPr lang="en-US" b="1" u="sng" dirty="0" smtClean="0"/>
              <a:t> strange </a:t>
            </a:r>
            <a:r>
              <a:rPr lang="en-US" dirty="0" smtClean="0"/>
              <a:t>that nobody answered the door, because we could hear voices inside</a:t>
            </a:r>
          </a:p>
          <a:p>
            <a:pPr>
              <a:buNone/>
            </a:pPr>
            <a:r>
              <a:rPr lang="en-US" dirty="0" smtClean="0"/>
              <a:t>7. It was very </a:t>
            </a:r>
            <a:r>
              <a:rPr lang="en-US" b="1" u="sng" dirty="0" smtClean="0"/>
              <a:t>good </a:t>
            </a:r>
            <a:r>
              <a:rPr lang="en-US" dirty="0" smtClean="0"/>
              <a:t>of you to help me </a:t>
            </a:r>
            <a:r>
              <a:rPr lang="en-US" smtClean="0"/>
              <a:t>with my </a:t>
            </a:r>
            <a:r>
              <a:rPr lang="en-US" dirty="0" smtClean="0"/>
              <a:t>assignment.</a:t>
            </a:r>
          </a:p>
          <a:p>
            <a:pPr>
              <a:buNone/>
            </a:pPr>
            <a:r>
              <a:rPr lang="en-US" dirty="0" smtClean="0"/>
              <a:t>8. I am </a:t>
            </a:r>
            <a:r>
              <a:rPr lang="en-US" b="1" u="sng" dirty="0" smtClean="0"/>
              <a:t>afraid </a:t>
            </a:r>
            <a:r>
              <a:rPr lang="en-US" dirty="0" smtClean="0"/>
              <a:t>that we have decided not to offer you the job.</a:t>
            </a:r>
          </a:p>
          <a:p>
            <a:pPr>
              <a:buNone/>
            </a:pPr>
            <a:r>
              <a:rPr lang="en-US" dirty="0" smtClean="0"/>
              <a:t>9. You are </a:t>
            </a:r>
            <a:r>
              <a:rPr lang="en-US" b="1" u="sng" dirty="0" smtClean="0"/>
              <a:t>stupid </a:t>
            </a:r>
            <a:r>
              <a:rPr lang="en-US" dirty="0" smtClean="0"/>
              <a:t>riding bike without a helmet- you could get hurt if you fall off.</a:t>
            </a:r>
          </a:p>
          <a:p>
            <a:pPr>
              <a:buNone/>
            </a:pPr>
            <a:r>
              <a:rPr lang="en-US" dirty="0" smtClean="0"/>
              <a:t>10. Do you think Ruth would be </a:t>
            </a:r>
            <a:r>
              <a:rPr lang="en-US" b="1" u="sng" dirty="0" smtClean="0"/>
              <a:t>willing </a:t>
            </a:r>
            <a:r>
              <a:rPr lang="en-US" dirty="0" smtClean="0"/>
              <a:t>to give us a lift to the train stations?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9600" dirty="0" smtClean="0"/>
              <a:t>  THANK YOU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467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Adjectives 2</vt:lpstr>
      <vt:lpstr>Slide 2</vt:lpstr>
      <vt:lpstr>Slide 3</vt:lpstr>
      <vt:lpstr>Slide 4</vt:lpstr>
      <vt:lpstr>Complete the sentences with the adjectives from the box.</vt:lpstr>
      <vt:lpstr>Slide 6</vt:lpstr>
      <vt:lpstr>Slide 7</vt:lpstr>
      <vt:lpstr>Slide 8</vt:lpstr>
      <vt:lpstr>Slide 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2</dc:title>
  <dc:creator>dell</dc:creator>
  <cp:lastModifiedBy>dell</cp:lastModifiedBy>
  <cp:revision>25</cp:revision>
  <dcterms:created xsi:type="dcterms:W3CDTF">2020-03-08T07:10:05Z</dcterms:created>
  <dcterms:modified xsi:type="dcterms:W3CDTF">2021-07-18T01:00:50Z</dcterms:modified>
</cp:coreProperties>
</file>