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7" r:id="rId3"/>
    <p:sldId id="259" r:id="rId4"/>
    <p:sldId id="258" r:id="rId5"/>
    <p:sldId id="260" r:id="rId6"/>
    <p:sldId id="261" r:id="rId7"/>
    <p:sldId id="266" r:id="rId8"/>
    <p:sldId id="269" r:id="rId9"/>
    <p:sldId id="272" r:id="rId10"/>
    <p:sldId id="351" r:id="rId11"/>
    <p:sldId id="274" r:id="rId12"/>
    <p:sldId id="275" r:id="rId13"/>
    <p:sldId id="277" r:id="rId14"/>
    <p:sldId id="278" r:id="rId15"/>
    <p:sldId id="352"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3" r:id="rId30"/>
    <p:sldId id="294" r:id="rId31"/>
    <p:sldId id="295" r:id="rId32"/>
    <p:sldId id="296" r:id="rId33"/>
    <p:sldId id="297" r:id="rId34"/>
    <p:sldId id="300" r:id="rId35"/>
    <p:sldId id="353" r:id="rId36"/>
    <p:sldId id="301" r:id="rId37"/>
    <p:sldId id="302" r:id="rId38"/>
    <p:sldId id="303" r:id="rId39"/>
    <p:sldId id="304" r:id="rId40"/>
    <p:sldId id="305" r:id="rId41"/>
    <p:sldId id="307" r:id="rId42"/>
    <p:sldId id="308" r:id="rId43"/>
    <p:sldId id="309" r:id="rId44"/>
    <p:sldId id="310" r:id="rId45"/>
    <p:sldId id="311" r:id="rId46"/>
    <p:sldId id="312" r:id="rId47"/>
    <p:sldId id="313" r:id="rId48"/>
    <p:sldId id="314" r:id="rId49"/>
    <p:sldId id="354" r:id="rId50"/>
    <p:sldId id="315"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55" r:id="rId64"/>
    <p:sldId id="329" r:id="rId65"/>
    <p:sldId id="331" r:id="rId66"/>
    <p:sldId id="332" r:id="rId67"/>
    <p:sldId id="334" r:id="rId68"/>
    <p:sldId id="335" r:id="rId69"/>
    <p:sldId id="336" r:id="rId70"/>
    <p:sldId id="337" r:id="rId71"/>
    <p:sldId id="338" r:id="rId72"/>
    <p:sldId id="340" r:id="rId73"/>
    <p:sldId id="346" r:id="rId74"/>
    <p:sldId id="348" r:id="rId75"/>
    <p:sldId id="34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p:cViewPr>
        <p:scale>
          <a:sx n="60" d="100"/>
          <a:sy n="60" d="100"/>
        </p:scale>
        <p:origin x="-1422" y="-156"/>
      </p:cViewPr>
      <p:guideLst>
        <p:guide orient="horz" pos="2160"/>
        <p:guide pos="2880"/>
      </p:guideLst>
    </p:cSldViewPr>
  </p:slideViewPr>
  <p:outlineViewPr>
    <p:cViewPr>
      <p:scale>
        <a:sx n="33" d="100"/>
        <a:sy n="33" d="100"/>
      </p:scale>
      <p:origin x="0" y="783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B1BD6-33EA-443A-B625-D5E7AF408662}" type="datetimeFigureOut">
              <a:rPr lang="en-US" smtClean="0"/>
              <a:t>9/5/2022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853FF-ADE0-49A7-AF9E-C0E6C6DB258A}" type="slidenum">
              <a:rPr lang="en-US" smtClean="0"/>
              <a:t>‹#›</a:t>
            </a:fld>
            <a:endParaRPr lang="en-US"/>
          </a:p>
        </p:txBody>
      </p:sp>
    </p:spTree>
    <p:extLst>
      <p:ext uri="{BB962C8B-B14F-4D97-AF65-F5344CB8AC3E}">
        <p14:creationId xmlns:p14="http://schemas.microsoft.com/office/powerpoint/2010/main" val="24284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853FF-ADE0-49A7-AF9E-C0E6C6DB258A}" type="slidenum">
              <a:rPr lang="en-US" smtClean="0"/>
              <a:t>1</a:t>
            </a:fld>
            <a:endParaRPr lang="en-US"/>
          </a:p>
        </p:txBody>
      </p:sp>
    </p:spTree>
    <p:extLst>
      <p:ext uri="{BB962C8B-B14F-4D97-AF65-F5344CB8AC3E}">
        <p14:creationId xmlns:p14="http://schemas.microsoft.com/office/powerpoint/2010/main" val="426036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853FF-ADE0-49A7-AF9E-C0E6C6DB258A}" type="slidenum">
              <a:rPr lang="en-US" smtClean="0"/>
              <a:t>33</a:t>
            </a:fld>
            <a:endParaRPr lang="en-US"/>
          </a:p>
        </p:txBody>
      </p:sp>
    </p:spTree>
    <p:extLst>
      <p:ext uri="{BB962C8B-B14F-4D97-AF65-F5344CB8AC3E}">
        <p14:creationId xmlns:p14="http://schemas.microsoft.com/office/powerpoint/2010/main" val="342426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853FF-ADE0-49A7-AF9E-C0E6C6DB258A}" type="slidenum">
              <a:rPr lang="en-US" smtClean="0"/>
              <a:t>36</a:t>
            </a:fld>
            <a:endParaRPr lang="en-US"/>
          </a:p>
        </p:txBody>
      </p:sp>
    </p:spTree>
    <p:extLst>
      <p:ext uri="{BB962C8B-B14F-4D97-AF65-F5344CB8AC3E}">
        <p14:creationId xmlns:p14="http://schemas.microsoft.com/office/powerpoint/2010/main" val="215183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853FF-ADE0-49A7-AF9E-C0E6C6DB258A}" type="slidenum">
              <a:rPr lang="en-US" smtClean="0"/>
              <a:t>50</a:t>
            </a:fld>
            <a:endParaRPr lang="en-US"/>
          </a:p>
        </p:txBody>
      </p:sp>
    </p:spTree>
    <p:extLst>
      <p:ext uri="{BB962C8B-B14F-4D97-AF65-F5344CB8AC3E}">
        <p14:creationId xmlns:p14="http://schemas.microsoft.com/office/powerpoint/2010/main" val="51332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757097-788F-402A-A3C0-ED73B2BC184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398484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57097-788F-402A-A3C0-ED73B2BC184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25844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57097-788F-402A-A3C0-ED73B2BC184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35523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57097-788F-402A-A3C0-ED73B2BC184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187844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57097-788F-402A-A3C0-ED73B2BC184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228419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57097-788F-402A-A3C0-ED73B2BC1844}"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390402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57097-788F-402A-A3C0-ED73B2BC1844}"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211798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57097-788F-402A-A3C0-ED73B2BC1844}"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359784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57097-788F-402A-A3C0-ED73B2BC1844}"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209886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57097-788F-402A-A3C0-ED73B2BC1844}"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382067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57097-788F-402A-A3C0-ED73B2BC1844}"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4A9A5-C51C-48D7-B6FC-20DB5A57F9B5}" type="slidenum">
              <a:rPr lang="en-US" smtClean="0"/>
              <a:t>‹#›</a:t>
            </a:fld>
            <a:endParaRPr lang="en-US"/>
          </a:p>
        </p:txBody>
      </p:sp>
    </p:spTree>
    <p:extLst>
      <p:ext uri="{BB962C8B-B14F-4D97-AF65-F5344CB8AC3E}">
        <p14:creationId xmlns:p14="http://schemas.microsoft.com/office/powerpoint/2010/main" val="197033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57097-788F-402A-A3C0-ED73B2BC1844}" type="datetimeFigureOut">
              <a:rPr lang="en-US" smtClean="0"/>
              <a:t>9/5/2022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4A9A5-C51C-48D7-B6FC-20DB5A57F9B5}" type="slidenum">
              <a:rPr lang="en-US" smtClean="0"/>
              <a:t>‹#›</a:t>
            </a:fld>
            <a:endParaRPr lang="en-US"/>
          </a:p>
        </p:txBody>
      </p:sp>
    </p:spTree>
    <p:extLst>
      <p:ext uri="{BB962C8B-B14F-4D97-AF65-F5344CB8AC3E}">
        <p14:creationId xmlns:p14="http://schemas.microsoft.com/office/powerpoint/2010/main" val="350489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534400" cy="1470025"/>
          </a:xfrm>
        </p:spPr>
        <p:style>
          <a:lnRef idx="1">
            <a:schemeClr val="accent5"/>
          </a:lnRef>
          <a:fillRef idx="2">
            <a:schemeClr val="accent5"/>
          </a:fillRef>
          <a:effectRef idx="1">
            <a:schemeClr val="accent5"/>
          </a:effectRef>
          <a:fontRef idx="minor">
            <a:schemeClr val="dk1"/>
          </a:fontRef>
        </p:style>
        <p:txBody>
          <a:bodyPr/>
          <a:lstStyle/>
          <a:p>
            <a:r>
              <a:rPr lang="en-US" b="1" dirty="0" smtClean="0">
                <a:solidFill>
                  <a:srgbClr val="FF0000"/>
                </a:solidFill>
              </a:rPr>
              <a:t>Unit : 4</a:t>
            </a:r>
            <a:endParaRPr lang="en-US" b="1" dirty="0">
              <a:solidFill>
                <a:srgbClr val="FF0000"/>
              </a:solidFill>
            </a:endParaRPr>
          </a:p>
        </p:txBody>
      </p:sp>
      <p:sp>
        <p:nvSpPr>
          <p:cNvPr id="3" name="Subtitle 2"/>
          <p:cNvSpPr>
            <a:spLocks noGrp="1"/>
          </p:cNvSpPr>
          <p:nvPr>
            <p:ph type="subTitle" idx="1"/>
          </p:nvPr>
        </p:nvSpPr>
        <p:spPr>
          <a:xfrm>
            <a:off x="381000" y="2057400"/>
            <a:ext cx="8610600" cy="2209800"/>
          </a:xfrm>
        </p:spPr>
        <p:style>
          <a:lnRef idx="0">
            <a:schemeClr val="accent5"/>
          </a:lnRef>
          <a:fillRef idx="3">
            <a:schemeClr val="accent5"/>
          </a:fillRef>
          <a:effectRef idx="3">
            <a:schemeClr val="accent5"/>
          </a:effectRef>
          <a:fontRef idx="minor">
            <a:schemeClr val="lt1"/>
          </a:fontRef>
        </p:style>
        <p:txBody>
          <a:bodyPr>
            <a:normAutofit/>
          </a:bodyPr>
          <a:lstStyle/>
          <a:p>
            <a:endParaRPr lang="en-US" sz="4400" dirty="0" smtClean="0">
              <a:solidFill>
                <a:schemeClr val="tx1"/>
              </a:solidFill>
              <a:latin typeface="Annapurn" pitchFamily="2" charset="0"/>
            </a:endParaRPr>
          </a:p>
          <a:p>
            <a:r>
              <a:rPr lang="en-US" sz="4400" b="1" dirty="0" smtClean="0">
                <a:solidFill>
                  <a:srgbClr val="FF0000"/>
                </a:solidFill>
                <a:latin typeface="Annapurn" pitchFamily="2" charset="0"/>
              </a:rPr>
              <a:t>;ª\</a:t>
            </a:r>
            <a:r>
              <a:rPr lang="en-US" sz="4400" b="1" dirty="0" err="1" smtClean="0">
                <a:solidFill>
                  <a:srgbClr val="FF0000"/>
                </a:solidFill>
                <a:latin typeface="Annapurn" pitchFamily="2" charset="0"/>
              </a:rPr>
              <a:t>qmfds</a:t>
            </a:r>
            <a:r>
              <a:rPr lang="en-US" sz="4400" b="1" dirty="0" smtClean="0">
                <a:solidFill>
                  <a:srgbClr val="FF0000"/>
                </a:solidFill>
                <a:latin typeface="Annapurn" pitchFamily="2" charset="0"/>
              </a:rPr>
              <a:t> /f]</a:t>
            </a:r>
            <a:r>
              <a:rPr lang="en-US" sz="4400" b="1" dirty="0" err="1" smtClean="0">
                <a:solidFill>
                  <a:srgbClr val="FF0000"/>
                </a:solidFill>
                <a:latin typeface="Annapurn" pitchFamily="2" charset="0"/>
              </a:rPr>
              <a:t>ux</a:t>
            </a:r>
            <a:r>
              <a:rPr lang="en-US" sz="4400" b="1" dirty="0" smtClean="0">
                <a:solidFill>
                  <a:srgbClr val="FF0000"/>
                </a:solidFill>
                <a:latin typeface="Annapurn" pitchFamily="2" charset="0"/>
              </a:rPr>
              <a:t>? </a:t>
            </a:r>
            <a:r>
              <a:rPr lang="en-US" sz="4400" b="1" dirty="0" smtClean="0">
                <a:solidFill>
                  <a:srgbClr val="FF0000"/>
                </a:solidFill>
              </a:rPr>
              <a:t>(Infectious Diseases) </a:t>
            </a:r>
            <a:endParaRPr lang="en-US" sz="4400" b="1" dirty="0">
              <a:solidFill>
                <a:srgbClr val="FF0000"/>
              </a:solidFill>
            </a:endParaRPr>
          </a:p>
        </p:txBody>
      </p:sp>
    </p:spTree>
    <p:extLst>
      <p:ext uri="{BB962C8B-B14F-4D97-AF65-F5344CB8AC3E}">
        <p14:creationId xmlns:p14="http://schemas.microsoft.com/office/powerpoint/2010/main" val="1216612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553200"/>
          </a:xfrm>
        </p:spPr>
        <p:txBody>
          <a:bodyPr>
            <a:normAutofit fontScale="85000" lnSpcReduction="20000"/>
          </a:bodyPr>
          <a:lstStyle/>
          <a:p>
            <a:pPr marL="0" indent="0" algn="just">
              <a:buNone/>
            </a:pPr>
            <a:r>
              <a:rPr lang="ne-NP" b="1" dirty="0">
                <a:solidFill>
                  <a:srgbClr val="00B050"/>
                </a:solidFill>
              </a:rPr>
              <a:t>जीवाणु (</a:t>
            </a:r>
            <a:r>
              <a:rPr lang="en-US" b="1" dirty="0">
                <a:solidFill>
                  <a:srgbClr val="00B050"/>
                </a:solidFill>
              </a:rPr>
              <a:t>Bacteria):</a:t>
            </a:r>
            <a:endParaRPr lang="ne-NP" b="1" dirty="0">
              <a:solidFill>
                <a:srgbClr val="00B050"/>
              </a:solidFill>
            </a:endParaRPr>
          </a:p>
          <a:p>
            <a:pPr marL="0" indent="0" algn="just">
              <a:buNone/>
            </a:pPr>
            <a:r>
              <a:rPr lang="ne-NP" dirty="0"/>
              <a:t>	</a:t>
            </a:r>
            <a:r>
              <a:rPr lang="ne-NP" dirty="0" smtClean="0"/>
              <a:t>रोग </a:t>
            </a:r>
            <a:r>
              <a:rPr lang="ne-NP" dirty="0"/>
              <a:t>उत्पन्न गर्ने कारक तत्त्वमध्ये जीवाणु एक प्रमुख कारक तत्त्व हो । यो एककोषीय जीव हो । जीवाणुको आकार माइक्रोमिटर (</a:t>
            </a:r>
            <a:r>
              <a:rPr lang="en-US" dirty="0"/>
              <a:t>Micrometer) </a:t>
            </a:r>
            <a:r>
              <a:rPr lang="ne-NP" dirty="0"/>
              <a:t>मा मापन गरिन्छ । जीवाणुको पहिलो आविष्कार लुइस पास्चरले (</a:t>
            </a:r>
            <a:r>
              <a:rPr lang="ne-NP" dirty="0" smtClean="0"/>
              <a:t>सन् </a:t>
            </a:r>
            <a:r>
              <a:rPr lang="ne-NP" dirty="0"/>
              <a:t>१८२२-१८९५ मा) गरेका थिए </a:t>
            </a:r>
            <a:r>
              <a:rPr lang="ne-NP" dirty="0" smtClean="0"/>
              <a:t>। जीवाणु </a:t>
            </a:r>
            <a:r>
              <a:rPr lang="ne-NP" dirty="0"/>
              <a:t>पृथ्वी, वायुमण्डल, समुद्र सबै ठाउँ र सबै ऋतुमा भेटिन्छन् । जीवाणु दुई प्रकारका हुन्छन्</a:t>
            </a:r>
          </a:p>
          <a:p>
            <a:pPr marL="0" indent="0" algn="just">
              <a:buNone/>
            </a:pPr>
            <a:r>
              <a:rPr lang="ne-NP" dirty="0">
                <a:solidFill>
                  <a:srgbClr val="0070C0"/>
                </a:solidFill>
              </a:rPr>
              <a:t>१. फाइदाजनक जीवाणु (</a:t>
            </a:r>
            <a:r>
              <a:rPr lang="en-US" dirty="0">
                <a:solidFill>
                  <a:srgbClr val="0070C0"/>
                </a:solidFill>
              </a:rPr>
              <a:t>Non-Pathogenic Bacteria)</a:t>
            </a:r>
          </a:p>
          <a:p>
            <a:pPr marL="0" indent="0" algn="just">
              <a:buNone/>
            </a:pPr>
            <a:r>
              <a:rPr lang="ne-NP" dirty="0">
                <a:solidFill>
                  <a:srgbClr val="0070C0"/>
                </a:solidFill>
              </a:rPr>
              <a:t>२. हानिकारक जीवाणु (</a:t>
            </a:r>
            <a:r>
              <a:rPr lang="en-US" dirty="0">
                <a:solidFill>
                  <a:srgbClr val="0070C0"/>
                </a:solidFill>
              </a:rPr>
              <a:t>Pathogenic Bacteria)</a:t>
            </a:r>
          </a:p>
          <a:p>
            <a:pPr marL="0" indent="0" algn="just">
              <a:buNone/>
            </a:pPr>
            <a:r>
              <a:rPr lang="ne-NP" dirty="0">
                <a:solidFill>
                  <a:srgbClr val="C00000"/>
                </a:solidFill>
              </a:rPr>
              <a:t>फाइदाजनक जीवाणु (</a:t>
            </a:r>
            <a:r>
              <a:rPr lang="en-US" dirty="0">
                <a:solidFill>
                  <a:srgbClr val="C00000"/>
                </a:solidFill>
              </a:rPr>
              <a:t>Non-Pathogenic Bacteria) :</a:t>
            </a:r>
            <a:r>
              <a:rPr lang="en-US" dirty="0"/>
              <a:t> </a:t>
            </a:r>
            <a:endParaRPr lang="ne-NP" dirty="0" smtClean="0"/>
          </a:p>
          <a:p>
            <a:pPr marL="0" indent="0" algn="just">
              <a:buNone/>
            </a:pPr>
            <a:r>
              <a:rPr lang="ne-NP" dirty="0"/>
              <a:t>	</a:t>
            </a:r>
            <a:r>
              <a:rPr lang="ne-NP" dirty="0" smtClean="0"/>
              <a:t>यी </a:t>
            </a:r>
            <a:r>
              <a:rPr lang="ne-NP" dirty="0"/>
              <a:t>जीवाणुले मानव जीवनमा फाइदा पुयाउँदछन् । जस्तैः मानव शरीरभित्र रहेर हानिकारक जीवाणुहरूसँग लड़ने, दूधलाई दहीमा बदल्ने, फलफूलहरूबाट रक्सी बनाउन मदत गर्ने, जमिनमा सडेगलेका जीवहरूलाई माटोमा मिलाउन मदत गर्ने तथा झारपातहरूलाई मल बनाउन मदत गर्ने जस्ता फाइदाजनक कार्य गरेको पाइन्छ । त्यसैले यस्ता किसिमका कार्य गर्ने जीवाणुहरूलाई फाइदाजनक जीवाणु भनिएको हो ।</a:t>
            </a:r>
            <a:endParaRPr lang="en-US"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2714900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70000" lnSpcReduction="20000"/>
          </a:bodyPr>
          <a:lstStyle/>
          <a:p>
            <a:pPr marL="0" indent="0" algn="just">
              <a:buNone/>
            </a:pPr>
            <a:r>
              <a:rPr lang="ne-NP" b="1" dirty="0">
                <a:solidFill>
                  <a:srgbClr val="C00000"/>
                </a:solidFill>
              </a:rPr>
              <a:t>हानिकारक जीवाणु (</a:t>
            </a:r>
            <a:r>
              <a:rPr lang="en-US" b="1" dirty="0">
                <a:solidFill>
                  <a:srgbClr val="C00000"/>
                </a:solidFill>
              </a:rPr>
              <a:t>Pathogenic Bacteria): </a:t>
            </a:r>
            <a:endParaRPr lang="ne-NP" b="1" dirty="0" smtClean="0">
              <a:solidFill>
                <a:srgbClr val="C00000"/>
              </a:solidFill>
            </a:endParaRPr>
          </a:p>
          <a:p>
            <a:pPr marL="0" indent="0" algn="just">
              <a:buNone/>
            </a:pPr>
            <a:r>
              <a:rPr lang="ne-NP" b="1" dirty="0">
                <a:solidFill>
                  <a:srgbClr val="C00000"/>
                </a:solidFill>
              </a:rPr>
              <a:t>	</a:t>
            </a:r>
            <a:r>
              <a:rPr lang="ne-NP" dirty="0" smtClean="0"/>
              <a:t>हानिकारका </a:t>
            </a:r>
            <a:r>
              <a:rPr lang="ne-NP" dirty="0"/>
              <a:t>जीवाणुहरूलाई आकार-प्रकारका आधारमा मुख्यतया तीन समूहमा विभाजन गरी अध्ययन गरिन्छ :</a:t>
            </a:r>
          </a:p>
          <a:p>
            <a:pPr marL="0" indent="0" algn="just">
              <a:buNone/>
            </a:pPr>
            <a:r>
              <a:rPr lang="ne-NP" b="1" dirty="0">
                <a:solidFill>
                  <a:srgbClr val="0070C0"/>
                </a:solidFill>
              </a:rPr>
              <a:t>१. कअकाई (</a:t>
            </a:r>
            <a:r>
              <a:rPr lang="en-US" b="1" dirty="0" err="1">
                <a:solidFill>
                  <a:srgbClr val="0070C0"/>
                </a:solidFill>
              </a:rPr>
              <a:t>Cocci</a:t>
            </a:r>
            <a:r>
              <a:rPr lang="en-US" b="1" dirty="0">
                <a:solidFill>
                  <a:srgbClr val="0070C0"/>
                </a:solidFill>
              </a:rPr>
              <a:t>)</a:t>
            </a:r>
          </a:p>
          <a:p>
            <a:pPr marL="0" indent="0" algn="just">
              <a:buNone/>
            </a:pPr>
            <a:r>
              <a:rPr lang="ne-NP" b="1" dirty="0">
                <a:solidFill>
                  <a:srgbClr val="0070C0"/>
                </a:solidFill>
              </a:rPr>
              <a:t>२. ब्यासिली (</a:t>
            </a:r>
            <a:r>
              <a:rPr lang="en-US" b="1" dirty="0">
                <a:solidFill>
                  <a:srgbClr val="0070C0"/>
                </a:solidFill>
              </a:rPr>
              <a:t>Bacilli or Rod-shaped)</a:t>
            </a:r>
          </a:p>
          <a:p>
            <a:pPr marL="0" indent="0" algn="just">
              <a:buNone/>
            </a:pPr>
            <a:r>
              <a:rPr lang="ne-NP" b="1" dirty="0">
                <a:solidFill>
                  <a:srgbClr val="0070C0"/>
                </a:solidFill>
              </a:rPr>
              <a:t>३. स्पाइरल (</a:t>
            </a:r>
            <a:r>
              <a:rPr lang="en-US" b="1" dirty="0">
                <a:solidFill>
                  <a:srgbClr val="0070C0"/>
                </a:solidFill>
              </a:rPr>
              <a:t>Spiral-shaped)</a:t>
            </a:r>
          </a:p>
          <a:p>
            <a:pPr marL="0" indent="0" algn="just">
              <a:buNone/>
            </a:pPr>
            <a:r>
              <a:rPr lang="ne-NP" dirty="0"/>
              <a:t>कअकाई (</a:t>
            </a:r>
            <a:r>
              <a:rPr lang="en-US" dirty="0" err="1"/>
              <a:t>Cocci</a:t>
            </a:r>
            <a:r>
              <a:rPr lang="en-US" dirty="0"/>
              <a:t>): </a:t>
            </a:r>
            <a:r>
              <a:rPr lang="ne-NP" dirty="0"/>
              <a:t>यिनीहरूको आकार गोलो तथा सिमी आकारका (</a:t>
            </a:r>
            <a:r>
              <a:rPr lang="en-US" dirty="0"/>
              <a:t>Bean shaped) </a:t>
            </a:r>
            <a:r>
              <a:rPr lang="ne-NP" dirty="0"/>
              <a:t>हुन्छन् । यिनीहरूलाई </a:t>
            </a:r>
            <a:r>
              <a:rPr lang="ne-NP" sz="3100" b="1" dirty="0" smtClean="0">
                <a:solidFill>
                  <a:schemeClr val="accent6"/>
                </a:solidFill>
              </a:rPr>
              <a:t>छ वटा </a:t>
            </a:r>
            <a:r>
              <a:rPr lang="ne-NP" sz="3100" b="1" dirty="0">
                <a:solidFill>
                  <a:schemeClr val="accent6"/>
                </a:solidFill>
              </a:rPr>
              <a:t>उपसमूहमा </a:t>
            </a:r>
            <a:r>
              <a:rPr lang="ne-NP" dirty="0"/>
              <a:t>विभाजन गरी अध्ययन गरिन्छ :</a:t>
            </a:r>
          </a:p>
          <a:p>
            <a:pPr marL="514350" indent="-514350" algn="just">
              <a:buAutoNum type="hindiNumPeriod"/>
            </a:pPr>
            <a:r>
              <a:rPr lang="ne-NP" b="1" dirty="0" smtClean="0">
                <a:solidFill>
                  <a:srgbClr val="FF0000"/>
                </a:solidFill>
              </a:rPr>
              <a:t>माइक्रोकअकाई </a:t>
            </a:r>
            <a:r>
              <a:rPr lang="ne-NP" b="1" dirty="0">
                <a:solidFill>
                  <a:srgbClr val="FF0000"/>
                </a:solidFill>
              </a:rPr>
              <a:t>(</a:t>
            </a:r>
            <a:r>
              <a:rPr lang="en-US" b="1" dirty="0">
                <a:solidFill>
                  <a:srgbClr val="FF0000"/>
                </a:solidFill>
              </a:rPr>
              <a:t>Micrococci):</a:t>
            </a:r>
            <a:r>
              <a:rPr lang="en-US" dirty="0"/>
              <a:t> </a:t>
            </a:r>
            <a:endParaRPr lang="ne-NP" dirty="0" smtClean="0"/>
          </a:p>
          <a:p>
            <a:pPr marL="0" indent="0" algn="just">
              <a:buNone/>
            </a:pPr>
            <a:r>
              <a:rPr lang="ne-NP" dirty="0"/>
              <a:t>	</a:t>
            </a:r>
            <a:r>
              <a:rPr lang="ne-NP" dirty="0" smtClean="0"/>
              <a:t>यिनीहरूका </a:t>
            </a:r>
            <a:r>
              <a:rPr lang="ne-NP" dirty="0"/>
              <a:t>कोषहरू बेग्लाबेग्लै तथा अनियमित रूपमा रहेका हुन्छन् । यिनीहरू हावा र पानीमा रहन्छन् </a:t>
            </a:r>
            <a:r>
              <a:rPr lang="ne-NP" dirty="0" smtClean="0"/>
              <a:t>।</a:t>
            </a:r>
            <a:endParaRPr lang="ne-NP" dirty="0"/>
          </a:p>
          <a:p>
            <a:pPr marL="0" indent="0" algn="just">
              <a:buNone/>
            </a:pPr>
            <a:r>
              <a:rPr lang="ne-NP" b="1" dirty="0" smtClean="0">
                <a:solidFill>
                  <a:srgbClr val="FF0000"/>
                </a:solidFill>
              </a:rPr>
              <a:t>२. डिप्लोकअकाई </a:t>
            </a:r>
            <a:r>
              <a:rPr lang="ne-NP" b="1" dirty="0">
                <a:solidFill>
                  <a:srgbClr val="FF0000"/>
                </a:solidFill>
              </a:rPr>
              <a:t>(</a:t>
            </a:r>
            <a:r>
              <a:rPr lang="en-US" b="1" dirty="0" err="1">
                <a:solidFill>
                  <a:srgbClr val="FF0000"/>
                </a:solidFill>
              </a:rPr>
              <a:t>Diplococci</a:t>
            </a:r>
            <a:r>
              <a:rPr lang="en-US" b="1" dirty="0">
                <a:solidFill>
                  <a:srgbClr val="FF0000"/>
                </a:solidFill>
              </a:rPr>
              <a:t>): </a:t>
            </a:r>
            <a:endParaRPr lang="ne-NP" b="1" dirty="0" smtClean="0">
              <a:solidFill>
                <a:srgbClr val="FF0000"/>
              </a:solidFill>
            </a:endParaRPr>
          </a:p>
          <a:p>
            <a:pPr marL="0" indent="0" algn="just">
              <a:buNone/>
            </a:pPr>
            <a:r>
              <a:rPr lang="ne-NP" b="1" dirty="0">
                <a:solidFill>
                  <a:srgbClr val="FF0000"/>
                </a:solidFill>
              </a:rPr>
              <a:t>	</a:t>
            </a:r>
            <a:r>
              <a:rPr lang="ne-NP" dirty="0" smtClean="0"/>
              <a:t>यिनीहरू </a:t>
            </a:r>
            <a:r>
              <a:rPr lang="ne-NP" dirty="0"/>
              <a:t>दुई-दुईका (</a:t>
            </a:r>
            <a:r>
              <a:rPr lang="en-US" dirty="0"/>
              <a:t>Pneumonia), </a:t>
            </a:r>
            <a:r>
              <a:rPr lang="ne-NP" dirty="0"/>
              <a:t>सुजाक (</a:t>
            </a:r>
            <a:r>
              <a:rPr lang="en-US" dirty="0" err="1"/>
              <a:t>Gonorrhoea</a:t>
            </a:r>
            <a:r>
              <a:rPr lang="en-US" dirty="0"/>
              <a:t>) </a:t>
            </a:r>
            <a:r>
              <a:rPr lang="ne-NP" dirty="0"/>
              <a:t>तथा सुषुम्ना द्रवमा आउने विकृति (</a:t>
            </a:r>
            <a:r>
              <a:rPr lang="en-US" dirty="0"/>
              <a:t>Cerebrospinal meningitis) </a:t>
            </a:r>
            <a:r>
              <a:rPr lang="ne-NP" dirty="0"/>
              <a:t>जस्ता रोगका कारक तत्त्व हुन् </a:t>
            </a:r>
            <a:r>
              <a:rPr lang="ne-NP" dirty="0" smtClean="0"/>
              <a:t>।</a:t>
            </a:r>
          </a:p>
          <a:p>
            <a:pPr marL="0" indent="0" algn="just">
              <a:buNone/>
            </a:pPr>
            <a:r>
              <a:rPr lang="ne-NP" b="1" dirty="0" smtClean="0">
                <a:solidFill>
                  <a:srgbClr val="FF0000"/>
                </a:solidFill>
              </a:rPr>
              <a:t>३. स्ट्रेप्टोकअकाई </a:t>
            </a:r>
            <a:r>
              <a:rPr lang="ne-NP" b="1" dirty="0">
                <a:solidFill>
                  <a:srgbClr val="FF0000"/>
                </a:solidFill>
              </a:rPr>
              <a:t>(</a:t>
            </a:r>
            <a:r>
              <a:rPr lang="en-US" b="1" dirty="0">
                <a:solidFill>
                  <a:srgbClr val="FF0000"/>
                </a:solidFill>
              </a:rPr>
              <a:t>Streptococci): </a:t>
            </a:r>
            <a:endParaRPr lang="ne-NP" b="1" dirty="0" smtClean="0">
              <a:solidFill>
                <a:srgbClr val="FF0000"/>
              </a:solidFill>
            </a:endParaRPr>
          </a:p>
          <a:p>
            <a:pPr marL="0" indent="0" algn="just">
              <a:buNone/>
            </a:pPr>
            <a:r>
              <a:rPr lang="ne-NP" b="1" dirty="0">
                <a:solidFill>
                  <a:srgbClr val="FF0000"/>
                </a:solidFill>
              </a:rPr>
              <a:t>	</a:t>
            </a:r>
            <a:r>
              <a:rPr lang="ne-NP" dirty="0" smtClean="0"/>
              <a:t>यिनीहरू </a:t>
            </a:r>
            <a:r>
              <a:rPr lang="ne-NP" dirty="0"/>
              <a:t>एउटै सतहमा सिक्री (</a:t>
            </a:r>
            <a:r>
              <a:rPr lang="en-US" dirty="0"/>
              <a:t>Chains) </a:t>
            </a:r>
            <a:r>
              <a:rPr lang="ne-NP" dirty="0"/>
              <a:t>का रूपमा जोडिएर विभिन्न लम्बाइमा रहन्छन् । यिनीहरू टन्सिलाइटिस (</a:t>
            </a:r>
            <a:r>
              <a:rPr lang="en-US" dirty="0" err="1"/>
              <a:t>Tonsilitis</a:t>
            </a:r>
            <a:r>
              <a:rPr lang="en-US" dirty="0"/>
              <a:t>) </a:t>
            </a:r>
            <a:r>
              <a:rPr lang="ne-NP" dirty="0"/>
              <a:t>र चाइल्ड वर्थ फेभर (</a:t>
            </a:r>
            <a:r>
              <a:rPr lang="en-US" dirty="0"/>
              <a:t>Child birth fever) </a:t>
            </a:r>
            <a:r>
              <a:rPr lang="ne-NP" dirty="0"/>
              <a:t>जस्ता रोगका कारक तत्त्व हुन् ।</a:t>
            </a:r>
          </a:p>
          <a:p>
            <a:pPr marL="0" indent="0" algn="just">
              <a:buNone/>
            </a:pPr>
            <a:endParaRPr lang="en-US" dirty="0"/>
          </a:p>
        </p:txBody>
      </p:sp>
    </p:spTree>
    <p:extLst>
      <p:ext uri="{BB962C8B-B14F-4D97-AF65-F5344CB8AC3E}">
        <p14:creationId xmlns:p14="http://schemas.microsoft.com/office/powerpoint/2010/main" val="903670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85000" lnSpcReduction="20000"/>
          </a:bodyPr>
          <a:lstStyle/>
          <a:p>
            <a:pPr marL="0" indent="0" algn="just">
              <a:buNone/>
            </a:pPr>
            <a:r>
              <a:rPr lang="ne-NP" b="1" dirty="0" smtClean="0">
                <a:solidFill>
                  <a:srgbClr val="FF0000"/>
                </a:solidFill>
              </a:rPr>
              <a:t>४. टेट्राकअकाई </a:t>
            </a:r>
            <a:r>
              <a:rPr lang="ne-NP" b="1" dirty="0">
                <a:solidFill>
                  <a:srgbClr val="FF0000"/>
                </a:solidFill>
              </a:rPr>
              <a:t>(</a:t>
            </a:r>
            <a:r>
              <a:rPr lang="en-US" b="1" dirty="0" err="1">
                <a:solidFill>
                  <a:srgbClr val="FF0000"/>
                </a:solidFill>
              </a:rPr>
              <a:t>Tetracocci</a:t>
            </a:r>
            <a:r>
              <a:rPr lang="en-US" b="1" dirty="0">
                <a:solidFill>
                  <a:srgbClr val="FF0000"/>
                </a:solidFill>
              </a:rPr>
              <a:t>): </a:t>
            </a:r>
            <a:r>
              <a:rPr lang="ne-NP" dirty="0"/>
              <a:t>यिनीहरूका कोषहरू चतुर्भुज आकारका हुन्छन् । अन्य समूहका जीवाणुको तुलनामा यिनीहरूले कमै मात्रामा मानव जातिमा रोग उत्पादन गर्ने कार्य गर्छन् ।</a:t>
            </a:r>
          </a:p>
          <a:p>
            <a:pPr marL="0" indent="0" algn="just">
              <a:buNone/>
            </a:pPr>
            <a:r>
              <a:rPr lang="ne-NP" b="1" dirty="0" smtClean="0">
                <a:solidFill>
                  <a:srgbClr val="FF0000"/>
                </a:solidFill>
              </a:rPr>
              <a:t>५. सारसेनिया </a:t>
            </a:r>
            <a:r>
              <a:rPr lang="ne-NP" b="1" dirty="0">
                <a:solidFill>
                  <a:srgbClr val="FF0000"/>
                </a:solidFill>
              </a:rPr>
              <a:t>(</a:t>
            </a:r>
            <a:r>
              <a:rPr lang="en-US" b="1" dirty="0" err="1">
                <a:solidFill>
                  <a:srgbClr val="FF0000"/>
                </a:solidFill>
              </a:rPr>
              <a:t>Sarcinae</a:t>
            </a:r>
            <a:r>
              <a:rPr lang="en-US" b="1" dirty="0">
                <a:solidFill>
                  <a:srgbClr val="FF0000"/>
                </a:solidFill>
              </a:rPr>
              <a:t>): </a:t>
            </a:r>
            <a:r>
              <a:rPr lang="ne-NP" dirty="0"/>
              <a:t>यिनीहरू पनि चतुर्भुज तथा चारपाटे आकारका हुन्छन् र तीन सतहमा रहेका हुन्छन् । यिनीहरू बारम्बार हावामा पाइन्छन् </a:t>
            </a:r>
            <a:r>
              <a:rPr lang="ne-NP" dirty="0" smtClean="0"/>
              <a:t>।</a:t>
            </a:r>
          </a:p>
          <a:p>
            <a:pPr marL="0" indent="0" algn="just">
              <a:buNone/>
            </a:pPr>
            <a:r>
              <a:rPr lang="ne-NP" b="1" dirty="0" smtClean="0">
                <a:solidFill>
                  <a:srgbClr val="FF0000"/>
                </a:solidFill>
              </a:rPr>
              <a:t>६. स्ट्याफिलोकअकाई </a:t>
            </a:r>
            <a:r>
              <a:rPr lang="ne-NP" b="1" dirty="0">
                <a:solidFill>
                  <a:srgbClr val="FF0000"/>
                </a:solidFill>
              </a:rPr>
              <a:t>(</a:t>
            </a:r>
            <a:r>
              <a:rPr lang="en-US" b="1" dirty="0">
                <a:solidFill>
                  <a:srgbClr val="FF0000"/>
                </a:solidFill>
              </a:rPr>
              <a:t>Staphylococci): </a:t>
            </a:r>
            <a:r>
              <a:rPr lang="ne-NP" dirty="0" smtClean="0"/>
              <a:t>यिनीहरू अगुरको </a:t>
            </a:r>
            <a:r>
              <a:rPr lang="ne-NP" dirty="0"/>
              <a:t>झुप्पा आकारका रूपमा रहन्छन् । यिनीहरू पिलो (</a:t>
            </a:r>
            <a:r>
              <a:rPr lang="en-US" dirty="0"/>
              <a:t>Boil), </a:t>
            </a:r>
            <a:r>
              <a:rPr lang="ne-NP" dirty="0"/>
              <a:t>सेप्टिक स्पोट्स (</a:t>
            </a:r>
            <a:r>
              <a:rPr lang="en-US" dirty="0"/>
              <a:t>Septic Spots) </a:t>
            </a:r>
            <a:r>
              <a:rPr lang="ne-NP" dirty="0"/>
              <a:t>तथा एक प्रकारको खाद्य विषाक्तताका कारक तत्त्वहरू हुन् ।</a:t>
            </a:r>
          </a:p>
          <a:p>
            <a:pPr marL="0" indent="0" algn="just">
              <a:buNone/>
            </a:pPr>
            <a:r>
              <a:rPr lang="ne-NP" b="1" dirty="0">
                <a:solidFill>
                  <a:schemeClr val="tx2"/>
                </a:solidFill>
              </a:rPr>
              <a:t>२</a:t>
            </a:r>
            <a:r>
              <a:rPr lang="ne-NP" b="1" dirty="0" smtClean="0">
                <a:solidFill>
                  <a:schemeClr val="tx2"/>
                </a:solidFill>
              </a:rPr>
              <a:t>. ब्यासिली </a:t>
            </a:r>
            <a:r>
              <a:rPr lang="ne-NP" b="1" dirty="0">
                <a:solidFill>
                  <a:schemeClr val="tx2"/>
                </a:solidFill>
              </a:rPr>
              <a:t>(</a:t>
            </a:r>
            <a:r>
              <a:rPr lang="en-US" b="1" dirty="0">
                <a:solidFill>
                  <a:schemeClr val="tx2"/>
                </a:solidFill>
              </a:rPr>
              <a:t>Bacilli or Rod-shaped): </a:t>
            </a:r>
            <a:r>
              <a:rPr lang="ne-NP" dirty="0"/>
              <a:t>यी जीवाणुहरू छड आकार तथा लाम्चो आकारका हुन्छन् । त्यसैले यिनीहरूलाई दण्डाणु पनि भन्ने गरिन्छ । यिनीहरू क्षयरोग (</a:t>
            </a:r>
            <a:r>
              <a:rPr lang="en-US" dirty="0"/>
              <a:t>Tuberculosis), </a:t>
            </a:r>
            <a:r>
              <a:rPr lang="ne-NP" dirty="0"/>
              <a:t>कुष्ठरोग (</a:t>
            </a:r>
            <a:r>
              <a:rPr lang="en-US" dirty="0"/>
              <a:t>Leprosy), </a:t>
            </a:r>
            <a:r>
              <a:rPr lang="ne-NP" dirty="0"/>
              <a:t>म्यादे ज्वरो (</a:t>
            </a:r>
            <a:r>
              <a:rPr lang="en-US" dirty="0"/>
              <a:t>Typhoid), </a:t>
            </a:r>
            <a:r>
              <a:rPr lang="ne-NP" dirty="0"/>
              <a:t>धनुष्टङ्कार (</a:t>
            </a:r>
            <a:r>
              <a:rPr lang="en-US" dirty="0"/>
              <a:t>Tetanus), </a:t>
            </a:r>
            <a:r>
              <a:rPr lang="ne-NP" dirty="0"/>
              <a:t>भ्यागुते रोग (</a:t>
            </a:r>
            <a:r>
              <a:rPr lang="en-US" dirty="0"/>
              <a:t>Diphtheria), </a:t>
            </a:r>
            <a:r>
              <a:rPr lang="ne-NP" dirty="0"/>
              <a:t>लहरे खोकी (</a:t>
            </a:r>
            <a:r>
              <a:rPr lang="en-US" dirty="0"/>
              <a:t>Whooping cough) </a:t>
            </a:r>
            <a:r>
              <a:rPr lang="ne-NP" dirty="0"/>
              <a:t>आदि रोगका कारक तत्त्वहरू हुन् ।</a:t>
            </a:r>
            <a:endParaRPr lang="en-US" dirty="0"/>
          </a:p>
          <a:p>
            <a:pPr marL="0" indent="0" algn="just">
              <a:buNone/>
            </a:pPr>
            <a:endParaRPr lang="en-US" dirty="0"/>
          </a:p>
        </p:txBody>
      </p:sp>
    </p:spTree>
    <p:extLst>
      <p:ext uri="{BB962C8B-B14F-4D97-AF65-F5344CB8AC3E}">
        <p14:creationId xmlns:p14="http://schemas.microsoft.com/office/powerpoint/2010/main" val="22409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a:bodyPr>
          <a:lstStyle/>
          <a:p>
            <a:pPr marL="0" indent="0" algn="just">
              <a:buNone/>
            </a:pPr>
            <a:r>
              <a:rPr lang="ne-NP" b="1" dirty="0">
                <a:solidFill>
                  <a:schemeClr val="tx2"/>
                </a:solidFill>
              </a:rPr>
              <a:t>३</a:t>
            </a:r>
            <a:r>
              <a:rPr lang="ne-NP" b="1" dirty="0" smtClean="0">
                <a:solidFill>
                  <a:schemeClr val="tx2"/>
                </a:solidFill>
              </a:rPr>
              <a:t>. स्पाइरल </a:t>
            </a:r>
            <a:r>
              <a:rPr lang="ne-NP" b="1" dirty="0">
                <a:solidFill>
                  <a:schemeClr val="tx2"/>
                </a:solidFill>
              </a:rPr>
              <a:t>(</a:t>
            </a:r>
            <a:r>
              <a:rPr lang="en-US" b="1" dirty="0">
                <a:solidFill>
                  <a:schemeClr val="tx2"/>
                </a:solidFill>
              </a:rPr>
              <a:t>Spiral-shaped): </a:t>
            </a:r>
            <a:r>
              <a:rPr lang="ne-NP" dirty="0"/>
              <a:t>यिनीहरू नागबेली आकारका जीवाणुहरू हुन् । यिनीहरूको आकारको विभिन्नताले गर्दा अन्य दुई उपसमूहमा बाँडेको पाइन्छ</a:t>
            </a:r>
          </a:p>
          <a:p>
            <a:pPr algn="just"/>
            <a:r>
              <a:rPr lang="ne-NP" dirty="0" smtClean="0"/>
              <a:t> </a:t>
            </a:r>
            <a:r>
              <a:rPr lang="ne-NP" dirty="0">
                <a:solidFill>
                  <a:srgbClr val="0070C0"/>
                </a:solidFill>
              </a:rPr>
              <a:t>भिब्रियोनेस (</a:t>
            </a:r>
            <a:r>
              <a:rPr lang="en-US" dirty="0" err="1">
                <a:solidFill>
                  <a:srgbClr val="0070C0"/>
                </a:solidFill>
              </a:rPr>
              <a:t>Vibriones</a:t>
            </a:r>
            <a:r>
              <a:rPr lang="en-US" dirty="0">
                <a:solidFill>
                  <a:srgbClr val="0070C0"/>
                </a:solidFill>
              </a:rPr>
              <a:t>): </a:t>
            </a:r>
            <a:r>
              <a:rPr lang="ne-NP" dirty="0"/>
              <a:t>यो हैजा रोग (</a:t>
            </a:r>
            <a:r>
              <a:rPr lang="en-US" dirty="0"/>
              <a:t>Cholera) </a:t>
            </a:r>
            <a:r>
              <a:rPr lang="ne-NP" dirty="0"/>
              <a:t>को कारक तत्त्व हो । यसको आकार कमा (</a:t>
            </a:r>
            <a:r>
              <a:rPr lang="en-US" dirty="0"/>
              <a:t>Comma) </a:t>
            </a:r>
            <a:r>
              <a:rPr lang="ne-NP" dirty="0"/>
              <a:t>जस्तो हुन्छ ।</a:t>
            </a:r>
          </a:p>
          <a:p>
            <a:pPr algn="just"/>
            <a:r>
              <a:rPr lang="ne-NP" dirty="0">
                <a:solidFill>
                  <a:srgbClr val="0070C0"/>
                </a:solidFill>
              </a:rPr>
              <a:t>स्पिरिला (</a:t>
            </a:r>
            <a:r>
              <a:rPr lang="en-US" dirty="0" err="1">
                <a:solidFill>
                  <a:srgbClr val="0070C0"/>
                </a:solidFill>
              </a:rPr>
              <a:t>Spirilla</a:t>
            </a:r>
            <a:r>
              <a:rPr lang="en-US" dirty="0">
                <a:solidFill>
                  <a:srgbClr val="0070C0"/>
                </a:solidFill>
              </a:rPr>
              <a:t>): </a:t>
            </a:r>
            <a:r>
              <a:rPr lang="ne-NP" dirty="0"/>
              <a:t>यसको आकार हिटरको कोइल (</a:t>
            </a:r>
            <a:r>
              <a:rPr lang="en-US" dirty="0"/>
              <a:t>Coil) </a:t>
            </a:r>
            <a:r>
              <a:rPr lang="ne-NP" dirty="0"/>
              <a:t>जस्तो हुन्छ । यसले मुसा तथा अन्य घस्रने जीवहरूको टोकाइबाट लाग्ने ज्वरोको कारक तत्त्वका रूपमा काम गर्छ </a:t>
            </a:r>
            <a:r>
              <a:rPr lang="ne-NP" dirty="0" smtClean="0"/>
              <a:t>।</a:t>
            </a:r>
            <a:endParaRPr lang="en-US" dirty="0"/>
          </a:p>
        </p:txBody>
      </p:sp>
    </p:spTree>
    <p:extLst>
      <p:ext uri="{BB962C8B-B14F-4D97-AF65-F5344CB8AC3E}">
        <p14:creationId xmlns:p14="http://schemas.microsoft.com/office/powerpoint/2010/main" val="3435747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868362"/>
          </a:xfrm>
        </p:spPr>
        <p:txBody>
          <a:bodyPr/>
          <a:lstStyle/>
          <a:p>
            <a:pPr algn="l"/>
            <a:r>
              <a:rPr lang="ne-NP" b="1" dirty="0" smtClean="0">
                <a:solidFill>
                  <a:srgbClr val="0070C0"/>
                </a:solidFill>
              </a:rPr>
              <a:t>विषाणु </a:t>
            </a:r>
            <a:r>
              <a:rPr lang="ne-NP" b="1" dirty="0">
                <a:solidFill>
                  <a:srgbClr val="0070C0"/>
                </a:solidFill>
              </a:rPr>
              <a:t>(</a:t>
            </a:r>
            <a:r>
              <a:rPr lang="en-US" b="1" dirty="0">
                <a:solidFill>
                  <a:srgbClr val="0070C0"/>
                </a:solidFill>
              </a:rPr>
              <a:t>Virus)</a:t>
            </a:r>
          </a:p>
        </p:txBody>
      </p:sp>
      <p:sp>
        <p:nvSpPr>
          <p:cNvPr id="3" name="Content Placeholder 2"/>
          <p:cNvSpPr>
            <a:spLocks noGrp="1"/>
          </p:cNvSpPr>
          <p:nvPr>
            <p:ph idx="1"/>
          </p:nvPr>
        </p:nvSpPr>
        <p:spPr>
          <a:xfrm>
            <a:off x="152400" y="1219200"/>
            <a:ext cx="8763000" cy="5334000"/>
          </a:xfrm>
        </p:spPr>
        <p:txBody>
          <a:bodyPr/>
          <a:lstStyle/>
          <a:p>
            <a:pPr marL="0" indent="0" algn="just">
              <a:buNone/>
            </a:pPr>
            <a:r>
              <a:rPr lang="ne-NP" dirty="0"/>
              <a:t>	</a:t>
            </a:r>
            <a:r>
              <a:rPr lang="ne-NP" dirty="0" smtClean="0"/>
              <a:t>ल्याटिन </a:t>
            </a:r>
            <a:r>
              <a:rPr lang="ne-NP" dirty="0"/>
              <a:t>शब्दमा भाइरस (</a:t>
            </a:r>
            <a:r>
              <a:rPr lang="en-US" dirty="0"/>
              <a:t>Virus) </a:t>
            </a:r>
            <a:r>
              <a:rPr lang="ne-NP" dirty="0"/>
              <a:t>को अर्थ हुन्छ विष (</a:t>
            </a:r>
            <a:r>
              <a:rPr lang="en-US" dirty="0"/>
              <a:t>Poison)। </a:t>
            </a:r>
            <a:r>
              <a:rPr lang="ne-NP" dirty="0"/>
              <a:t>त्यस कारण भाइरसलाई विषाणु भनिएको हो । विषाणुलाई साधारण सूक्ष्मदर्शक-यन्त्रबाट हेर्न सकिदैन । यसलाई हेर्नका लागि आधुनिक इलेक्ट्रोन माइक्रोस्कोपको प्रयोग गर्नुपर्छ । विषाणुको अध्ययन गर्न धेरै कठिन छ । विषाणु निश्चित कोषभित्र वृद्धि हुन्छ भने यसबाट धेरैजसो श्वास-प्रश्वाससम्बन्धी रोगहरू लाग्ने गर्छन् ।</a:t>
            </a:r>
            <a:endParaRPr lang="en-US" dirty="0"/>
          </a:p>
        </p:txBody>
      </p:sp>
    </p:spTree>
    <p:extLst>
      <p:ext uri="{BB962C8B-B14F-4D97-AF65-F5344CB8AC3E}">
        <p14:creationId xmlns:p14="http://schemas.microsoft.com/office/powerpoint/2010/main" val="2811624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a:normAutofit fontScale="85000" lnSpcReduction="20000"/>
          </a:bodyPr>
          <a:lstStyle/>
          <a:p>
            <a:pPr marL="0" indent="0" algn="just">
              <a:buNone/>
            </a:pPr>
            <a:r>
              <a:rPr lang="ne-NP" b="1" dirty="0">
                <a:solidFill>
                  <a:schemeClr val="accent6">
                    <a:lumMod val="75000"/>
                  </a:schemeClr>
                </a:solidFill>
              </a:rPr>
              <a:t>विषाणुलाई </a:t>
            </a:r>
            <a:r>
              <a:rPr lang="ne-NP" b="1" dirty="0" smtClean="0">
                <a:solidFill>
                  <a:schemeClr val="accent6">
                    <a:lumMod val="75000"/>
                  </a:schemeClr>
                </a:solidFill>
              </a:rPr>
              <a:t>मूख्यतया </a:t>
            </a:r>
            <a:r>
              <a:rPr lang="ne-NP" b="1" dirty="0">
                <a:solidFill>
                  <a:schemeClr val="accent6">
                    <a:lumMod val="75000"/>
                  </a:schemeClr>
                </a:solidFill>
              </a:rPr>
              <a:t>डी. एन्. ए. (</a:t>
            </a:r>
            <a:r>
              <a:rPr lang="en-US" b="1" dirty="0">
                <a:solidFill>
                  <a:schemeClr val="accent6">
                    <a:lumMod val="75000"/>
                  </a:schemeClr>
                </a:solidFill>
              </a:rPr>
              <a:t>DNA) </a:t>
            </a:r>
            <a:r>
              <a:rPr lang="ne-NP" b="1" dirty="0">
                <a:solidFill>
                  <a:schemeClr val="accent6">
                    <a:lumMod val="75000"/>
                  </a:schemeClr>
                </a:solidFill>
              </a:rPr>
              <a:t>र आर्. एन्. ए. (</a:t>
            </a:r>
            <a:r>
              <a:rPr lang="en-US" b="1" dirty="0">
                <a:solidFill>
                  <a:schemeClr val="accent6">
                    <a:lumMod val="75000"/>
                  </a:schemeClr>
                </a:solidFill>
              </a:rPr>
              <a:t>RNA) </a:t>
            </a:r>
            <a:r>
              <a:rPr lang="ne-NP" b="1" dirty="0">
                <a:solidFill>
                  <a:schemeClr val="accent6">
                    <a:lumMod val="75000"/>
                  </a:schemeClr>
                </a:solidFill>
              </a:rPr>
              <a:t>गरी दुई समूहमा विभाजन गरिएको </a:t>
            </a:r>
            <a:r>
              <a:rPr lang="ne-NP" b="1" dirty="0" smtClean="0">
                <a:solidFill>
                  <a:schemeClr val="accent6">
                    <a:lumMod val="75000"/>
                  </a:schemeClr>
                </a:solidFill>
              </a:rPr>
              <a:t>छ</a:t>
            </a:r>
            <a:r>
              <a:rPr lang="en-US" b="1" dirty="0" smtClean="0">
                <a:solidFill>
                  <a:schemeClr val="accent6">
                    <a:lumMod val="75000"/>
                  </a:schemeClr>
                </a:solidFill>
              </a:rPr>
              <a:t> </a:t>
            </a:r>
            <a:r>
              <a:rPr lang="ne-NP" b="1" dirty="0" smtClean="0">
                <a:solidFill>
                  <a:schemeClr val="accent6">
                    <a:lumMod val="75000"/>
                  </a:schemeClr>
                </a:solidFill>
              </a:rPr>
              <a:t>।</a:t>
            </a:r>
          </a:p>
          <a:p>
            <a:pPr marL="0" indent="0" algn="just">
              <a:buNone/>
            </a:pPr>
            <a:r>
              <a:rPr lang="en-US" dirty="0"/>
              <a:t>Deoxyribonucleic </a:t>
            </a:r>
            <a:r>
              <a:rPr lang="en-US" dirty="0" smtClean="0"/>
              <a:t>Acid (DNA)   /</a:t>
            </a:r>
            <a:r>
              <a:rPr lang="en-US" dirty="0"/>
              <a:t>Ribonucleic acid (RNA</a:t>
            </a:r>
            <a:r>
              <a:rPr lang="en-US" dirty="0" smtClean="0"/>
              <a:t>)</a:t>
            </a:r>
            <a:endParaRPr lang="ne-NP" dirty="0" smtClean="0"/>
          </a:p>
          <a:p>
            <a:pPr marL="0" indent="0" algn="just">
              <a:buNone/>
            </a:pPr>
            <a:r>
              <a:rPr lang="en-US" b="1" dirty="0" err="1" smtClean="0">
                <a:solidFill>
                  <a:schemeClr val="accent6">
                    <a:lumMod val="75000"/>
                  </a:schemeClr>
                </a:solidFill>
                <a:latin typeface="Preeti" pitchFamily="2" charset="0"/>
              </a:rPr>
              <a:t>l8clS</a:t>
            </a:r>
            <a:r>
              <a:rPr lang="en-US" b="1" dirty="0" smtClean="0">
                <a:solidFill>
                  <a:schemeClr val="accent6">
                    <a:lumMod val="75000"/>
                  </a:schemeClr>
                </a:solidFill>
                <a:latin typeface="Preeti" pitchFamily="2" charset="0"/>
              </a:rPr>
              <a:t>;/</a:t>
            </a:r>
            <a:r>
              <a:rPr lang="en-US" b="1" dirty="0" err="1" smtClean="0">
                <a:solidFill>
                  <a:schemeClr val="accent6">
                    <a:lumMod val="75000"/>
                  </a:schemeClr>
                </a:solidFill>
                <a:latin typeface="Preeti" pitchFamily="2" charset="0"/>
              </a:rPr>
              <a:t>fOaf</a:t>
            </a:r>
            <a:r>
              <a:rPr lang="en-US" b="1" smtClean="0">
                <a:solidFill>
                  <a:schemeClr val="accent6">
                    <a:lumMod val="75000"/>
                  </a:schemeClr>
                </a:solidFill>
                <a:latin typeface="Preeti" pitchFamily="2" charset="0"/>
              </a:rPr>
              <a:t>]Go"lSns</a:t>
            </a:r>
            <a:r>
              <a:rPr lang="en-US" b="1" dirty="0" smtClean="0">
                <a:solidFill>
                  <a:schemeClr val="accent6">
                    <a:lumMod val="75000"/>
                  </a:schemeClr>
                </a:solidFill>
                <a:latin typeface="Preeti" pitchFamily="2" charset="0"/>
              </a:rPr>
              <a:t> </a:t>
            </a:r>
            <a:r>
              <a:rPr lang="en-US" b="1" dirty="0" err="1" smtClean="0">
                <a:solidFill>
                  <a:schemeClr val="accent6">
                    <a:lumMod val="75000"/>
                  </a:schemeClr>
                </a:solidFill>
                <a:latin typeface="Preeti" pitchFamily="2" charset="0"/>
              </a:rPr>
              <a:t>Pl;8</a:t>
            </a:r>
            <a:r>
              <a:rPr lang="en-US" b="1" dirty="0" smtClean="0">
                <a:solidFill>
                  <a:schemeClr val="accent6">
                    <a:lumMod val="75000"/>
                  </a:schemeClr>
                </a:solidFill>
                <a:latin typeface="Preeti" pitchFamily="2" charset="0"/>
              </a:rPr>
              <a:t>  		/</a:t>
            </a:r>
            <a:r>
              <a:rPr lang="en-US" b="1" dirty="0" err="1" smtClean="0">
                <a:solidFill>
                  <a:schemeClr val="accent6">
                    <a:lumMod val="75000"/>
                  </a:schemeClr>
                </a:solidFill>
                <a:latin typeface="Preeti" pitchFamily="2" charset="0"/>
              </a:rPr>
              <a:t>fOaf</a:t>
            </a:r>
            <a:r>
              <a:rPr lang="en-US" b="1" dirty="0" smtClean="0">
                <a:solidFill>
                  <a:schemeClr val="accent6">
                    <a:lumMod val="75000"/>
                  </a:schemeClr>
                </a:solidFill>
                <a:latin typeface="Preeti" pitchFamily="2" charset="0"/>
              </a:rPr>
              <a:t>]</a:t>
            </a:r>
            <a:r>
              <a:rPr lang="en-US" b="1" dirty="0" err="1" smtClean="0">
                <a:solidFill>
                  <a:schemeClr val="accent6">
                    <a:lumMod val="75000"/>
                  </a:schemeClr>
                </a:solidFill>
                <a:latin typeface="Preeti" pitchFamily="2" charset="0"/>
              </a:rPr>
              <a:t>Go'lSns</a:t>
            </a:r>
            <a:r>
              <a:rPr lang="en-US" b="1" dirty="0" smtClean="0">
                <a:solidFill>
                  <a:schemeClr val="accent6">
                    <a:lumMod val="75000"/>
                  </a:schemeClr>
                </a:solidFill>
                <a:latin typeface="Preeti" pitchFamily="2" charset="0"/>
              </a:rPr>
              <a:t> </a:t>
            </a:r>
            <a:r>
              <a:rPr lang="en-US" b="1" dirty="0" err="1" smtClean="0">
                <a:solidFill>
                  <a:schemeClr val="accent6">
                    <a:lumMod val="75000"/>
                  </a:schemeClr>
                </a:solidFill>
                <a:latin typeface="Preeti" pitchFamily="2" charset="0"/>
              </a:rPr>
              <a:t>Pl;8</a:t>
            </a:r>
            <a:endParaRPr lang="ne-NP" b="1" dirty="0">
              <a:solidFill>
                <a:schemeClr val="accent6">
                  <a:lumMod val="75000"/>
                </a:schemeClr>
              </a:solidFill>
              <a:latin typeface="Preeti" pitchFamily="2" charset="0"/>
            </a:endParaRPr>
          </a:p>
          <a:p>
            <a:pPr marL="0" indent="0" algn="just">
              <a:buNone/>
            </a:pPr>
            <a:r>
              <a:rPr lang="ne-NP" b="1" dirty="0" smtClean="0">
                <a:solidFill>
                  <a:srgbClr val="FF0000"/>
                </a:solidFill>
              </a:rPr>
              <a:t>१. डी</a:t>
            </a:r>
            <a:r>
              <a:rPr lang="ne-NP" b="1" dirty="0">
                <a:solidFill>
                  <a:srgbClr val="FF0000"/>
                </a:solidFill>
              </a:rPr>
              <a:t>. एन्. ए. (</a:t>
            </a:r>
            <a:r>
              <a:rPr lang="en-US" b="1" dirty="0">
                <a:solidFill>
                  <a:srgbClr val="FF0000"/>
                </a:solidFill>
              </a:rPr>
              <a:t>DNA) </a:t>
            </a:r>
            <a:r>
              <a:rPr lang="ne-NP" b="1" dirty="0">
                <a:solidFill>
                  <a:srgbClr val="FF0000"/>
                </a:solidFill>
              </a:rPr>
              <a:t>विषाणुहरूमाः </a:t>
            </a:r>
            <a:endParaRPr lang="ne-NP" b="1" dirty="0" smtClean="0">
              <a:solidFill>
                <a:srgbClr val="FF0000"/>
              </a:solidFill>
            </a:endParaRPr>
          </a:p>
          <a:p>
            <a:pPr marL="0" indent="0" algn="just">
              <a:buNone/>
            </a:pPr>
            <a:r>
              <a:rPr lang="ne-NP" b="1" dirty="0">
                <a:solidFill>
                  <a:srgbClr val="FF0000"/>
                </a:solidFill>
              </a:rPr>
              <a:t>	</a:t>
            </a:r>
            <a:r>
              <a:rPr lang="ne-NP" dirty="0" smtClean="0"/>
              <a:t>एडेनो </a:t>
            </a:r>
            <a:r>
              <a:rPr lang="ne-NP" dirty="0"/>
              <a:t>विषाणु (</a:t>
            </a:r>
            <a:r>
              <a:rPr lang="en-US" dirty="0" err="1"/>
              <a:t>Adeno</a:t>
            </a:r>
            <a:r>
              <a:rPr lang="en-US" dirty="0"/>
              <a:t> virus), </a:t>
            </a:r>
            <a:r>
              <a:rPr lang="ne-NP" dirty="0"/>
              <a:t>पापोभा विषाणु (</a:t>
            </a:r>
            <a:r>
              <a:rPr lang="en-US" dirty="0" err="1"/>
              <a:t>Papova</a:t>
            </a:r>
            <a:r>
              <a:rPr lang="en-US" dirty="0"/>
              <a:t> virus), </a:t>
            </a:r>
            <a:r>
              <a:rPr lang="ne-NP" dirty="0"/>
              <a:t>पोक्स विषाणु (</a:t>
            </a:r>
            <a:r>
              <a:rPr lang="en-US" dirty="0"/>
              <a:t>Pox virus), </a:t>
            </a:r>
            <a:r>
              <a:rPr lang="ne-NP" dirty="0"/>
              <a:t>हर्पस विषाणु (</a:t>
            </a:r>
            <a:r>
              <a:rPr lang="en-US" dirty="0" err="1"/>
              <a:t>Herpas</a:t>
            </a:r>
            <a:r>
              <a:rPr lang="en-US" dirty="0"/>
              <a:t> virus) </a:t>
            </a:r>
            <a:r>
              <a:rPr lang="ne-NP" dirty="0"/>
              <a:t>आदिबाट क्रमशः श्वास-प्रश्वासका रोगहरू, कालोकोठी वा मुसा (</a:t>
            </a:r>
            <a:r>
              <a:rPr lang="en-US" dirty="0"/>
              <a:t>Warts), </a:t>
            </a:r>
            <a:r>
              <a:rPr lang="ne-NP" dirty="0"/>
              <a:t>बिफर (</a:t>
            </a:r>
            <a:r>
              <a:rPr lang="en-US" dirty="0"/>
              <a:t>Small pox) </a:t>
            </a:r>
            <a:r>
              <a:rPr lang="ne-NP" dirty="0"/>
              <a:t>र ठेउला (</a:t>
            </a:r>
            <a:r>
              <a:rPr lang="en-US" dirty="0"/>
              <a:t>Chicken pox) </a:t>
            </a:r>
            <a:r>
              <a:rPr lang="ne-NP" dirty="0"/>
              <a:t>जस्ता रोगहरू लाग्छन् ।</a:t>
            </a:r>
          </a:p>
          <a:p>
            <a:pPr marL="0" indent="0" algn="just">
              <a:buNone/>
            </a:pPr>
            <a:r>
              <a:rPr lang="ne-NP" b="1" dirty="0" smtClean="0">
                <a:solidFill>
                  <a:srgbClr val="FF0000"/>
                </a:solidFill>
              </a:rPr>
              <a:t>२. आर्</a:t>
            </a:r>
            <a:r>
              <a:rPr lang="ne-NP" b="1" dirty="0">
                <a:solidFill>
                  <a:srgbClr val="FF0000"/>
                </a:solidFill>
              </a:rPr>
              <a:t>. एन्. ए. (</a:t>
            </a:r>
            <a:r>
              <a:rPr lang="en-US" b="1" dirty="0">
                <a:solidFill>
                  <a:srgbClr val="FF0000"/>
                </a:solidFill>
              </a:rPr>
              <a:t>RNA) </a:t>
            </a:r>
            <a:r>
              <a:rPr lang="ne-NP" b="1" dirty="0" smtClean="0">
                <a:solidFill>
                  <a:srgbClr val="FF0000"/>
                </a:solidFill>
              </a:rPr>
              <a:t>विषाणुहरूमाः</a:t>
            </a:r>
          </a:p>
          <a:p>
            <a:pPr marL="0" indent="0" algn="just">
              <a:buNone/>
            </a:pPr>
            <a:r>
              <a:rPr lang="ne-NP" b="1" dirty="0">
                <a:solidFill>
                  <a:srgbClr val="FF0000"/>
                </a:solidFill>
              </a:rPr>
              <a:t>	</a:t>
            </a:r>
            <a:r>
              <a:rPr lang="ne-NP" b="1" dirty="0" smtClean="0">
                <a:solidFill>
                  <a:srgbClr val="FF0000"/>
                </a:solidFill>
              </a:rPr>
              <a:t> </a:t>
            </a:r>
            <a:r>
              <a:rPr lang="ne-NP" dirty="0"/>
              <a:t>हेपाटाइटिस 'ए' विषाणु, राइनो विषाणु, रोटा विषाणु, पोलियोमाइलाइटिस विषाणु, इको (</a:t>
            </a:r>
            <a:r>
              <a:rPr lang="en-US" dirty="0"/>
              <a:t>Echo) </a:t>
            </a:r>
            <a:r>
              <a:rPr lang="ne-NP" dirty="0"/>
              <a:t>विषाणु, राब्डो विषाणु (</a:t>
            </a:r>
            <a:r>
              <a:rPr lang="en-US" dirty="0" err="1"/>
              <a:t>Rhabdo</a:t>
            </a:r>
            <a:r>
              <a:rPr lang="en-US" dirty="0"/>
              <a:t> virus) </a:t>
            </a:r>
            <a:r>
              <a:rPr lang="ne-NP" dirty="0"/>
              <a:t>आदिबाट क्रमशः जन्डिस, रुघाखोकी, पखाला, पोलियो, मेनिन्जाइटिस र रेबिजजस्ता रोगहरू लाग्छन् ।</a:t>
            </a:r>
            <a:endParaRPr lang="en-US" dirty="0"/>
          </a:p>
        </p:txBody>
      </p:sp>
    </p:spTree>
    <p:extLst>
      <p:ext uri="{BB962C8B-B14F-4D97-AF65-F5344CB8AC3E}">
        <p14:creationId xmlns:p14="http://schemas.microsoft.com/office/powerpoint/2010/main" val="198541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70000" lnSpcReduction="20000"/>
          </a:bodyPr>
          <a:lstStyle/>
          <a:p>
            <a:pPr marL="0" indent="0">
              <a:buNone/>
            </a:pPr>
            <a:r>
              <a:rPr lang="ne-NP" sz="4000" b="1" dirty="0">
                <a:solidFill>
                  <a:srgbClr val="FF0000"/>
                </a:solidFill>
              </a:rPr>
              <a:t>३. रिकेसिया (</a:t>
            </a:r>
            <a:r>
              <a:rPr lang="en-US" sz="4000" b="1" dirty="0">
                <a:solidFill>
                  <a:srgbClr val="FF0000"/>
                </a:solidFill>
              </a:rPr>
              <a:t>Rickettsia): </a:t>
            </a:r>
            <a:endParaRPr lang="ne-NP" sz="4000" b="1" dirty="0" smtClean="0">
              <a:solidFill>
                <a:srgbClr val="FF0000"/>
              </a:solidFill>
            </a:endParaRPr>
          </a:p>
          <a:p>
            <a:pPr marL="0" indent="0" algn="just">
              <a:buNone/>
            </a:pPr>
            <a:r>
              <a:rPr lang="ne-NP" b="1" dirty="0">
                <a:solidFill>
                  <a:srgbClr val="FF0000"/>
                </a:solidFill>
              </a:rPr>
              <a:t>	</a:t>
            </a:r>
            <a:r>
              <a:rPr lang="ne-NP" dirty="0" smtClean="0"/>
              <a:t>यस </a:t>
            </a:r>
            <a:r>
              <a:rPr lang="ne-NP" dirty="0"/>
              <a:t>प्रकारका रोगाणुको कुनै निश्चित आकार हुँदैन। सर्वप्रथम सन् १९०९ मा अमेरिकाका होवार्ड रिकेटसिया (</a:t>
            </a:r>
            <a:r>
              <a:rPr lang="en-US" dirty="0"/>
              <a:t>Howard Rickettsia) </a:t>
            </a:r>
            <a:r>
              <a:rPr lang="ne-NP" dirty="0"/>
              <a:t>भन्ने वैज्ञानिकले ज्वरो आएको व्यक्तिको रगत परीक्षणबाट पत्ता लगाएका थिए र पछि उनकै नामबाट उक्त रोगाणुलाई रिकेट्सिया भन्ने गरेको </a:t>
            </a:r>
            <a:r>
              <a:rPr lang="ne-NP" dirty="0" smtClean="0"/>
              <a:t>हो । यिनीहरू कुनै रोग ग्रहणयोग्य जनावरका तन्तुमा मात्र उत्पन्न हुन्छन् र प्रकृतिमा कीराफट्याङ्ग्राबाट सर्छन् । रिकेट्सियाको आकार ०.३ देखि ०.५ माइक्रोन (</a:t>
            </a:r>
            <a:r>
              <a:rPr lang="en-US" dirty="0" smtClean="0"/>
              <a:t>Micron) </a:t>
            </a:r>
            <a:r>
              <a:rPr lang="ne-NP" dirty="0" smtClean="0"/>
              <a:t>सम्मको हुन्छ । जुन रोगहरू अथ्रोपोड्स (</a:t>
            </a:r>
            <a:r>
              <a:rPr lang="en-US" dirty="0" smtClean="0"/>
              <a:t>Arthropods) </a:t>
            </a:r>
            <a:r>
              <a:rPr lang="ne-NP" dirty="0" smtClean="0"/>
              <a:t>वाहकबाट सर्ने गर्छन् । यिनीहरूबाट </a:t>
            </a:r>
            <a:r>
              <a:rPr lang="ne-NP" dirty="0"/>
              <a:t>लाग्ने रोगहरूमा </a:t>
            </a:r>
            <a:r>
              <a:rPr lang="ne-NP" dirty="0" smtClean="0"/>
              <a:t>स्क्रब </a:t>
            </a:r>
            <a:r>
              <a:rPr lang="ne-NP" dirty="0"/>
              <a:t>ज्वरो (</a:t>
            </a:r>
            <a:r>
              <a:rPr lang="en-US" dirty="0"/>
              <a:t>Scrub Fever), </a:t>
            </a:r>
            <a:r>
              <a:rPr lang="ne-NP" dirty="0"/>
              <a:t>क्यू ज्वरो (</a:t>
            </a:r>
            <a:r>
              <a:rPr lang="en-US" dirty="0"/>
              <a:t>Q-Fever), </a:t>
            </a:r>
            <a:r>
              <a:rPr lang="ne-NP" dirty="0"/>
              <a:t>ट्रेन्च ज्वरो (</a:t>
            </a:r>
            <a:r>
              <a:rPr lang="en-US" dirty="0"/>
              <a:t>Trench fever), </a:t>
            </a:r>
            <a:r>
              <a:rPr lang="ne-NP" dirty="0"/>
              <a:t>इपिडिमिक टाइफस (</a:t>
            </a:r>
            <a:r>
              <a:rPr lang="en-US" dirty="0"/>
              <a:t>Epidemic typhus), </a:t>
            </a:r>
            <a:r>
              <a:rPr lang="ne-NP" dirty="0"/>
              <a:t>इन्डेमिक टाइफस (</a:t>
            </a:r>
            <a:r>
              <a:rPr lang="en-US" dirty="0"/>
              <a:t>Endemic typhus) </a:t>
            </a:r>
            <a:r>
              <a:rPr lang="ne-NP" dirty="0"/>
              <a:t>इत्यादि हुन् </a:t>
            </a:r>
            <a:r>
              <a:rPr lang="ne-NP" dirty="0" smtClean="0"/>
              <a:t>।</a:t>
            </a:r>
          </a:p>
          <a:p>
            <a:pPr marL="0" indent="0" algn="just">
              <a:buNone/>
            </a:pPr>
            <a:endParaRPr lang="ne-NP" dirty="0"/>
          </a:p>
          <a:p>
            <a:pPr marL="0" indent="0">
              <a:buNone/>
            </a:pPr>
            <a:r>
              <a:rPr lang="ne-NP" sz="4000" b="1" dirty="0">
                <a:solidFill>
                  <a:srgbClr val="FF0000"/>
                </a:solidFill>
              </a:rPr>
              <a:t>४. प्रोटोजुवा (</a:t>
            </a:r>
            <a:r>
              <a:rPr lang="en-US" sz="4000" b="1" dirty="0">
                <a:solidFill>
                  <a:srgbClr val="FF0000"/>
                </a:solidFill>
              </a:rPr>
              <a:t>Protozoa): </a:t>
            </a:r>
            <a:endParaRPr lang="ne-NP" sz="4000" b="1" dirty="0" smtClean="0">
              <a:solidFill>
                <a:srgbClr val="FF0000"/>
              </a:solidFill>
            </a:endParaRPr>
          </a:p>
          <a:p>
            <a:pPr marL="0" indent="0" algn="just">
              <a:buNone/>
            </a:pPr>
            <a:r>
              <a:rPr lang="ne-NP" sz="4000" b="1" dirty="0">
                <a:solidFill>
                  <a:srgbClr val="FF0000"/>
                </a:solidFill>
              </a:rPr>
              <a:t>	</a:t>
            </a:r>
            <a:r>
              <a:rPr lang="ne-NP" dirty="0" smtClean="0"/>
              <a:t>यिनीहरू </a:t>
            </a:r>
            <a:r>
              <a:rPr lang="ne-NP" dirty="0"/>
              <a:t>अति सूक्ष्म एककोषीय परजीवी (</a:t>
            </a:r>
            <a:r>
              <a:rPr lang="en-US" dirty="0"/>
              <a:t>Parasite) </a:t>
            </a:r>
            <a:r>
              <a:rPr lang="ne-NP" dirty="0"/>
              <a:t>हुन् । यिनीहरू प्राणीहरूको शरीरभित्र वा बाहिर स्वतन्त्र रूपले वा परजीवीहरूका रूपमा पाइन्छन् । आकारमा यिनीहरू जीवाणुभन्दा अलि ठूला हुन्छन् । यिनीहरूले एउटै कोषको माध्यमबाट पाचन प्रणाली, सन्तानोत्पादन, निष्कासन आदि कार्यहरू सम्पादन गर्छन् । यिनले गर्दा औलो ज्वरो, झाडापखाला, अफ्रिकन सिलिपिङ सिकनेस (</a:t>
            </a:r>
            <a:r>
              <a:rPr lang="en-US" dirty="0"/>
              <a:t>African sleeping sickness) </a:t>
            </a:r>
            <a:r>
              <a:rPr lang="ne-NP" dirty="0"/>
              <a:t>आदि रोगहरू लाग्ने गर्छन् ।</a:t>
            </a:r>
            <a:endParaRPr lang="en-US" dirty="0"/>
          </a:p>
        </p:txBody>
      </p:sp>
    </p:spTree>
    <p:extLst>
      <p:ext uri="{BB962C8B-B14F-4D97-AF65-F5344CB8AC3E}">
        <p14:creationId xmlns:p14="http://schemas.microsoft.com/office/powerpoint/2010/main" val="3909096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fontScale="70000" lnSpcReduction="20000"/>
          </a:bodyPr>
          <a:lstStyle/>
          <a:p>
            <a:pPr marL="0" indent="0">
              <a:buNone/>
            </a:pPr>
            <a:r>
              <a:rPr lang="ne-NP" sz="4000" b="1" dirty="0">
                <a:solidFill>
                  <a:srgbClr val="FF0000"/>
                </a:solidFill>
              </a:rPr>
              <a:t>५. हेलमिन्थ (</a:t>
            </a:r>
            <a:r>
              <a:rPr lang="en-US" sz="4000" b="1" dirty="0" err="1">
                <a:solidFill>
                  <a:srgbClr val="FF0000"/>
                </a:solidFill>
              </a:rPr>
              <a:t>Helminths</a:t>
            </a:r>
            <a:r>
              <a:rPr lang="en-US" sz="4000" b="1" dirty="0">
                <a:solidFill>
                  <a:srgbClr val="FF0000"/>
                </a:solidFill>
              </a:rPr>
              <a:t>) </a:t>
            </a:r>
            <a:r>
              <a:rPr lang="en-US" sz="4000" b="1" dirty="0" smtClean="0">
                <a:solidFill>
                  <a:srgbClr val="FF0000"/>
                </a:solidFill>
              </a:rPr>
              <a:t>:</a:t>
            </a:r>
            <a:endParaRPr lang="ne-NP" sz="4000" b="1" dirty="0" smtClean="0">
              <a:solidFill>
                <a:srgbClr val="FF0000"/>
              </a:solidFill>
            </a:endParaRPr>
          </a:p>
          <a:p>
            <a:pPr marL="0" indent="0" algn="just">
              <a:buNone/>
            </a:pPr>
            <a:r>
              <a:rPr lang="ne-NP" sz="4000" b="1" dirty="0">
                <a:solidFill>
                  <a:srgbClr val="FF0000"/>
                </a:solidFill>
              </a:rPr>
              <a:t>	</a:t>
            </a:r>
            <a:r>
              <a:rPr lang="en-US" sz="4000" b="1" dirty="0" smtClean="0">
                <a:solidFill>
                  <a:srgbClr val="FF0000"/>
                </a:solidFill>
              </a:rPr>
              <a:t> </a:t>
            </a:r>
            <a:r>
              <a:rPr lang="ne-NP" dirty="0"/>
              <a:t>यी परजीवीहरू बहुकोषीय परजीवीहरू हुन् । यिनीहरूलाई मेटाजुवा (</a:t>
            </a:r>
            <a:r>
              <a:rPr lang="en-US" dirty="0" err="1"/>
              <a:t>Metazoa</a:t>
            </a:r>
            <a:r>
              <a:rPr lang="en-US" dirty="0"/>
              <a:t>) </a:t>
            </a:r>
            <a:r>
              <a:rPr lang="ne-NP" dirty="0"/>
              <a:t>पनि भन्ने गरिन्छ। यी परजीवीहरू तीनवटा पत्रबाट बनेका हुन्छन् । यी परजीवीहरूबाट फित्ते जुका (</a:t>
            </a:r>
            <a:r>
              <a:rPr lang="en-US" dirty="0"/>
              <a:t>Tape worm), </a:t>
            </a:r>
            <a:r>
              <a:rPr lang="ne-NP" dirty="0"/>
              <a:t>अङकुसे जुका (</a:t>
            </a:r>
            <a:r>
              <a:rPr lang="en-US" dirty="0"/>
              <a:t>Hook-worm), </a:t>
            </a:r>
            <a:r>
              <a:rPr lang="ne-NP" dirty="0"/>
              <a:t>चुर्ना (</a:t>
            </a:r>
            <a:r>
              <a:rPr lang="en-US" dirty="0"/>
              <a:t>Thread worm), </a:t>
            </a:r>
            <a:r>
              <a:rPr lang="ne-NP" dirty="0"/>
              <a:t>साधारण जुका (</a:t>
            </a:r>
            <a:r>
              <a:rPr lang="en-US" dirty="0"/>
              <a:t>Round worm) </a:t>
            </a:r>
            <a:r>
              <a:rPr lang="ne-NP" dirty="0"/>
              <a:t>इत्यादि रोगहरू लाग्दछन् </a:t>
            </a:r>
          </a:p>
          <a:p>
            <a:pPr marL="0" indent="0">
              <a:buNone/>
            </a:pPr>
            <a:r>
              <a:rPr lang="ne-NP" sz="4000" b="1" dirty="0">
                <a:solidFill>
                  <a:srgbClr val="FF0000"/>
                </a:solidFill>
              </a:rPr>
              <a:t>६. फङ्गाई (</a:t>
            </a:r>
            <a:r>
              <a:rPr lang="en-US" sz="4000" b="1" dirty="0">
                <a:solidFill>
                  <a:srgbClr val="FF0000"/>
                </a:solidFill>
              </a:rPr>
              <a:t>Fungi</a:t>
            </a:r>
            <a:r>
              <a:rPr lang="en-US" sz="4000" b="1" dirty="0" smtClean="0">
                <a:solidFill>
                  <a:srgbClr val="FF0000"/>
                </a:solidFill>
              </a:rPr>
              <a:t>):</a:t>
            </a:r>
            <a:endParaRPr lang="ne-NP" sz="4000" b="1" dirty="0" smtClean="0">
              <a:solidFill>
                <a:srgbClr val="FF0000"/>
              </a:solidFill>
            </a:endParaRPr>
          </a:p>
          <a:p>
            <a:pPr marL="0" indent="0" algn="just">
              <a:buNone/>
            </a:pPr>
            <a:r>
              <a:rPr lang="ne-NP" sz="4000" b="1" dirty="0">
                <a:solidFill>
                  <a:srgbClr val="FF0000"/>
                </a:solidFill>
              </a:rPr>
              <a:t>	</a:t>
            </a:r>
            <a:r>
              <a:rPr lang="en-US" sz="4000" b="1" dirty="0" smtClean="0">
                <a:solidFill>
                  <a:srgbClr val="FF0000"/>
                </a:solidFill>
              </a:rPr>
              <a:t> </a:t>
            </a:r>
            <a:r>
              <a:rPr lang="ne-NP" dirty="0"/>
              <a:t>यी रोगाणुहरू रेसाहरूले बाँधिएका तथा शाखायुक्त हुन्छन् । यिनीहरू नेपालमा प्रशस्त मात्रामा पाइन्छन् र यिनीहरू विश्वव्यापी रूपमा फैलिएका हुन्छन् । यिनीहरूले आफ्नो खाना आफैँ बनाउन सक्दैनन् । यिनीहरू शरीरको बाह्य सतह तथा औंलाका कापमा भएको घाउको माध्यमबाट शरीरभित्र प्रवेश गरी शरीरमा दाद आउने, टाटेपाटे हुने, कपाल झर्ने, नङ कालो हुने, काछमा वा औंलाका कापमा घाउ बनाउने </a:t>
            </a:r>
            <a:r>
              <a:rPr lang="ne-NP" dirty="0" smtClean="0"/>
              <a:t>गर्छन् ।</a:t>
            </a:r>
            <a:endParaRPr lang="ne-NP" dirty="0"/>
          </a:p>
          <a:p>
            <a:pPr marL="0" indent="0">
              <a:buNone/>
            </a:pPr>
            <a:r>
              <a:rPr lang="ne-NP" sz="4000" b="1" dirty="0">
                <a:solidFill>
                  <a:srgbClr val="FF0000"/>
                </a:solidFill>
              </a:rPr>
              <a:t>७. अर्थोपोड्स (</a:t>
            </a:r>
            <a:r>
              <a:rPr lang="en-US" sz="4000" b="1" dirty="0">
                <a:solidFill>
                  <a:srgbClr val="FF0000"/>
                </a:solidFill>
              </a:rPr>
              <a:t>Arthropods</a:t>
            </a:r>
            <a:r>
              <a:rPr lang="en-US" sz="4000" b="1" dirty="0" smtClean="0">
                <a:solidFill>
                  <a:srgbClr val="FF0000"/>
                </a:solidFill>
              </a:rPr>
              <a:t>):</a:t>
            </a:r>
            <a:endParaRPr lang="ne-NP" sz="4000" b="1" dirty="0" smtClean="0">
              <a:solidFill>
                <a:srgbClr val="FF0000"/>
              </a:solidFill>
            </a:endParaRPr>
          </a:p>
          <a:p>
            <a:pPr marL="0" indent="0" algn="just">
              <a:buNone/>
            </a:pPr>
            <a:r>
              <a:rPr lang="ne-NP" sz="4000" b="1" dirty="0">
                <a:solidFill>
                  <a:srgbClr val="FF0000"/>
                </a:solidFill>
              </a:rPr>
              <a:t>	</a:t>
            </a:r>
            <a:r>
              <a:rPr lang="en-US" sz="4000" b="1" dirty="0" smtClean="0">
                <a:solidFill>
                  <a:srgbClr val="FF0000"/>
                </a:solidFill>
              </a:rPr>
              <a:t> </a:t>
            </a:r>
            <a:r>
              <a:rPr lang="ne-NP" dirty="0"/>
              <a:t>यिनीहरूले उब्जाउने रोगहरूले हाम्रो देशमा ठूलो स्वास्थ्य समस्या निम्त्याएका छन् । यिनीहरूले जनस्वास्थ्यमा प्रतिकूल प्रभाव पारेको पाइन्छ </a:t>
            </a:r>
            <a:r>
              <a:rPr lang="ne-NP" dirty="0" smtClean="0"/>
              <a:t>। </a:t>
            </a:r>
            <a:r>
              <a:rPr lang="ne-NP" dirty="0"/>
              <a:t>नेपालमा पाइने अर्थोपोड्सहरू र यिनीहरूले सार्ने रोगहरूमा लामखुट्टेले सार्ने रोग मलेरिया, हात्तीपाइले, भाइरल इन्सेफ्लाइटिस, भाइरल हेमोरेजिक ज्वरो, भाइरल ज्वरो आदि</a:t>
            </a:r>
            <a:endParaRPr lang="en-US" dirty="0"/>
          </a:p>
        </p:txBody>
      </p:sp>
    </p:spTree>
    <p:extLst>
      <p:ext uri="{BB962C8B-B14F-4D97-AF65-F5344CB8AC3E}">
        <p14:creationId xmlns:p14="http://schemas.microsoft.com/office/powerpoint/2010/main" val="69313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marL="0" indent="0"/>
            <a:r>
              <a:rPr lang="ne-NP" b="1" dirty="0" smtClean="0">
                <a:solidFill>
                  <a:srgbClr val="FF0000"/>
                </a:solidFill>
              </a:rPr>
              <a:t/>
            </a:r>
            <a:br>
              <a:rPr lang="ne-NP" b="1" dirty="0" smtClean="0">
                <a:solidFill>
                  <a:srgbClr val="FF0000"/>
                </a:solidFill>
              </a:rPr>
            </a:br>
            <a:r>
              <a:rPr lang="ne-NP" sz="4000" b="1" dirty="0" smtClean="0">
                <a:solidFill>
                  <a:srgbClr val="FF0000"/>
                </a:solidFill>
              </a:rPr>
              <a:t>कारक </a:t>
            </a:r>
            <a:r>
              <a:rPr lang="ne-NP" sz="4000" b="1" dirty="0">
                <a:solidFill>
                  <a:srgbClr val="FF0000"/>
                </a:solidFill>
              </a:rPr>
              <a:t>तत्वका </a:t>
            </a:r>
            <a:r>
              <a:rPr lang="ne-NP" sz="4000" b="1" dirty="0" smtClean="0">
                <a:solidFill>
                  <a:srgbClr val="FF0000"/>
                </a:solidFill>
              </a:rPr>
              <a:t>स्रोतहरू(</a:t>
            </a:r>
            <a:r>
              <a:rPr lang="en-US" sz="4000" b="1" dirty="0">
                <a:solidFill>
                  <a:srgbClr val="FF0000"/>
                </a:solidFill>
              </a:rPr>
              <a:t>Sources of Agent)</a:t>
            </a:r>
            <a:br>
              <a:rPr lang="en-US" sz="4000"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04800" y="1600200"/>
            <a:ext cx="8610600" cy="4525963"/>
          </a:xfrm>
        </p:spPr>
        <p:txBody>
          <a:bodyPr>
            <a:normAutofit/>
          </a:bodyPr>
          <a:lstStyle/>
          <a:p>
            <a:pPr marL="0" indent="0" algn="just">
              <a:buNone/>
            </a:pPr>
            <a:r>
              <a:rPr lang="ne-NP" dirty="0" smtClean="0"/>
              <a:t>	कुनै </a:t>
            </a:r>
            <a:r>
              <a:rPr lang="ne-NP" dirty="0"/>
              <a:t>पनि मानिस, जनावर वा जीव जसले कारक तत्त्वहरूलाई यताउता फैलाउने कार्य गर्छ त्यसलाई कारक तत्त्वको स्रोत (</a:t>
            </a:r>
            <a:r>
              <a:rPr lang="en-US" dirty="0"/>
              <a:t>Source of agent) </a:t>
            </a:r>
            <a:r>
              <a:rPr lang="ne-NP" dirty="0"/>
              <a:t>भनिन्छ </a:t>
            </a:r>
            <a:r>
              <a:rPr lang="ne-NP" dirty="0" smtClean="0"/>
              <a:t>।</a:t>
            </a:r>
          </a:p>
          <a:p>
            <a:pPr marL="0" indent="0" algn="just">
              <a:buNone/>
            </a:pPr>
            <a:r>
              <a:rPr lang="ne-NP" b="1" dirty="0" smtClean="0">
                <a:solidFill>
                  <a:schemeClr val="accent6">
                    <a:lumMod val="75000"/>
                  </a:schemeClr>
                </a:solidFill>
              </a:rPr>
              <a:t>१</a:t>
            </a:r>
            <a:r>
              <a:rPr lang="ne-NP" b="1" dirty="0">
                <a:solidFill>
                  <a:schemeClr val="accent6">
                    <a:lumMod val="75000"/>
                  </a:schemeClr>
                </a:solidFill>
              </a:rPr>
              <a:t>. मानव भण्डार (</a:t>
            </a:r>
            <a:r>
              <a:rPr lang="en-US" b="1" dirty="0">
                <a:solidFill>
                  <a:schemeClr val="accent6">
                    <a:lumMod val="75000"/>
                  </a:schemeClr>
                </a:solidFill>
              </a:rPr>
              <a:t>Human Reservoir)</a:t>
            </a:r>
          </a:p>
          <a:p>
            <a:pPr marL="0" indent="0" algn="just">
              <a:buNone/>
            </a:pPr>
            <a:r>
              <a:rPr lang="ne-NP" b="1" dirty="0">
                <a:solidFill>
                  <a:schemeClr val="accent6">
                    <a:lumMod val="75000"/>
                  </a:schemeClr>
                </a:solidFill>
              </a:rPr>
              <a:t>२. जनावर भण्डार (</a:t>
            </a:r>
            <a:r>
              <a:rPr lang="en-US" b="1" dirty="0">
                <a:solidFill>
                  <a:schemeClr val="accent6">
                    <a:lumMod val="75000"/>
                  </a:schemeClr>
                </a:solidFill>
              </a:rPr>
              <a:t>Animal Reservoir)</a:t>
            </a:r>
          </a:p>
          <a:p>
            <a:pPr marL="0" indent="0" algn="just">
              <a:buNone/>
            </a:pPr>
            <a:r>
              <a:rPr lang="ne-NP" b="1" dirty="0">
                <a:solidFill>
                  <a:schemeClr val="accent6">
                    <a:lumMod val="75000"/>
                  </a:schemeClr>
                </a:solidFill>
              </a:rPr>
              <a:t>३. निर्जीव भण्डार (</a:t>
            </a:r>
            <a:r>
              <a:rPr lang="en-US" b="1" dirty="0">
                <a:solidFill>
                  <a:schemeClr val="accent6">
                    <a:lumMod val="75000"/>
                  </a:schemeClr>
                </a:solidFill>
              </a:rPr>
              <a:t>Reservoir in Non-living Things)</a:t>
            </a:r>
          </a:p>
        </p:txBody>
      </p:sp>
    </p:spTree>
    <p:extLst>
      <p:ext uri="{BB962C8B-B14F-4D97-AF65-F5344CB8AC3E}">
        <p14:creationId xmlns:p14="http://schemas.microsoft.com/office/powerpoint/2010/main" val="191085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ne-NP" b="1" dirty="0">
                <a:solidFill>
                  <a:srgbClr val="FF0000"/>
                </a:solidFill>
              </a:rPr>
              <a:t>१. मानव भण्डार (</a:t>
            </a:r>
            <a:r>
              <a:rPr lang="en-US" b="1" dirty="0">
                <a:solidFill>
                  <a:srgbClr val="FF0000"/>
                </a:solidFill>
              </a:rPr>
              <a:t>Human Reservoir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28600" y="990600"/>
            <a:ext cx="8763000" cy="5715000"/>
          </a:xfrm>
        </p:spPr>
        <p:txBody>
          <a:bodyPr>
            <a:normAutofit fontScale="85000" lnSpcReduction="20000"/>
          </a:bodyPr>
          <a:lstStyle/>
          <a:p>
            <a:pPr marL="0" indent="0" algn="just">
              <a:buNone/>
            </a:pPr>
            <a:r>
              <a:rPr lang="en-US" dirty="0" smtClean="0"/>
              <a:t>	</a:t>
            </a:r>
            <a:r>
              <a:rPr lang="ne-NP" dirty="0" smtClean="0"/>
              <a:t>मानवलाई </a:t>
            </a:r>
            <a:r>
              <a:rPr lang="ne-NP" dirty="0"/>
              <a:t>रोगका कारक तत्त्वको प्रमुख भण्डार तथा स्रोतका रूपमा मानिन्छ । मानव बिरामी भएर वा वाहकका रूपमा रहेर कारक तत्त्वहरूलाई भण्डार गरिरहेको हुन्छ । मानव भण्डारलाई पनि निम्नलिखित उप-समूहमा विभाजन गरी अध्ययन गरिएको छ (यसलाई रोगको कारक तत्त्वको प्राथमिक स्रोतका रूपमा लिन सकिन्छ) :</a:t>
            </a:r>
          </a:p>
          <a:p>
            <a:pPr marL="0" indent="0" algn="just">
              <a:buNone/>
            </a:pPr>
            <a:r>
              <a:rPr lang="ne-NP" b="1" dirty="0" smtClean="0">
                <a:solidFill>
                  <a:srgbClr val="FF0000"/>
                </a:solidFill>
              </a:rPr>
              <a:t>१. रोगी </a:t>
            </a:r>
            <a:r>
              <a:rPr lang="ne-NP" b="1" dirty="0">
                <a:solidFill>
                  <a:srgbClr val="FF0000"/>
                </a:solidFill>
              </a:rPr>
              <a:t>(</a:t>
            </a:r>
            <a:r>
              <a:rPr lang="en-US" b="1" dirty="0">
                <a:solidFill>
                  <a:srgbClr val="FF0000"/>
                </a:solidFill>
              </a:rPr>
              <a:t>Case): </a:t>
            </a:r>
            <a:r>
              <a:rPr lang="ne-NP" dirty="0"/>
              <a:t>कुनै पनि व्यक्ति निश्चित रोगबाट पीडित छ अथवा निश्चित रोग अशक्तपना वा कुनै रोगको परीक्षण गराइएको व्यक्ति रोगी हो । बिरामीहरू स्पष्ट लक्षण देखिएका वा नदेखिएका पनि हुन सक्छन् । </a:t>
            </a:r>
          </a:p>
          <a:p>
            <a:pPr marL="0" indent="0" algn="just">
              <a:buNone/>
            </a:pPr>
            <a:r>
              <a:rPr lang="ne-NP" dirty="0" smtClean="0">
                <a:solidFill>
                  <a:srgbClr val="FF0000"/>
                </a:solidFill>
              </a:rPr>
              <a:t>क. स्पष्ट </a:t>
            </a:r>
            <a:r>
              <a:rPr lang="ne-NP" dirty="0">
                <a:solidFill>
                  <a:srgbClr val="FF0000"/>
                </a:solidFill>
              </a:rPr>
              <a:t>रूपमा रोगका लक्षण देखापरेका बिरामी (</a:t>
            </a:r>
            <a:r>
              <a:rPr lang="en-US" dirty="0">
                <a:solidFill>
                  <a:srgbClr val="FF0000"/>
                </a:solidFill>
              </a:rPr>
              <a:t>Clinical Illness): </a:t>
            </a:r>
            <a:r>
              <a:rPr lang="ne-NP" dirty="0"/>
              <a:t>यी बिरामीहरूले रोगका कारक तत्त्वलाई भण्डार गरी एक व्यक्तिबाट अर्को व्यक्तिमा सार्ने कार्य गर्छन् । हिँडडुल गर्ने बिरामीले हिँडडुल गर्न नसक्ने बिरामीको तुलनामा बढी रोग सार्छन् । यस्ता बिरामीका रोगका लक्षणहरू स्पष्ट रूपमा देखिएका हुन्छन् ।</a:t>
            </a:r>
            <a:endParaRPr lang="en-US" dirty="0"/>
          </a:p>
        </p:txBody>
      </p:sp>
    </p:spTree>
    <p:extLst>
      <p:ext uri="{BB962C8B-B14F-4D97-AF65-F5344CB8AC3E}">
        <p14:creationId xmlns:p14="http://schemas.microsoft.com/office/powerpoint/2010/main" val="716039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b="1" dirty="0" smtClean="0">
                <a:solidFill>
                  <a:srgbClr val="FF0000"/>
                </a:solidFill>
                <a:latin typeface="Annapurn" pitchFamily="2" charset="0"/>
              </a:rPr>
              <a:t/>
            </a:r>
            <a:br>
              <a:rPr lang="en-US" b="1" dirty="0" smtClean="0">
                <a:solidFill>
                  <a:srgbClr val="FF0000"/>
                </a:solidFill>
                <a:latin typeface="Annapurn" pitchFamily="2" charset="0"/>
              </a:rPr>
            </a:br>
            <a:r>
              <a:rPr lang="en-US" b="1" dirty="0" smtClean="0">
                <a:solidFill>
                  <a:srgbClr val="FF0000"/>
                </a:solidFill>
                <a:latin typeface="Annapurn" pitchFamily="2" charset="0"/>
              </a:rPr>
              <a:t>;</a:t>
            </a:r>
            <a:r>
              <a:rPr lang="en-US" b="1" dirty="0">
                <a:solidFill>
                  <a:srgbClr val="FF0000"/>
                </a:solidFill>
                <a:latin typeface="Annapurn" pitchFamily="2" charset="0"/>
              </a:rPr>
              <a:t>ª\</a:t>
            </a:r>
            <a:r>
              <a:rPr lang="en-US" b="1" dirty="0" err="1">
                <a:solidFill>
                  <a:srgbClr val="FF0000"/>
                </a:solidFill>
                <a:latin typeface="Annapurn" pitchFamily="2" charset="0"/>
              </a:rPr>
              <a:t>qmfds</a:t>
            </a:r>
            <a:r>
              <a:rPr lang="en-US" b="1" dirty="0">
                <a:solidFill>
                  <a:srgbClr val="FF0000"/>
                </a:solidFill>
                <a:latin typeface="Annapurn" pitchFamily="2" charset="0"/>
              </a:rPr>
              <a:t> /</a:t>
            </a:r>
            <a:r>
              <a:rPr lang="en-US" b="1" dirty="0" smtClean="0">
                <a:solidFill>
                  <a:srgbClr val="FF0000"/>
                </a:solidFill>
                <a:latin typeface="Annapurn" pitchFamily="2" charset="0"/>
              </a:rPr>
              <a:t>f]</a:t>
            </a:r>
            <a:r>
              <a:rPr lang="en-US" b="1" dirty="0" err="1" smtClean="0">
                <a:solidFill>
                  <a:srgbClr val="FF0000"/>
                </a:solidFill>
                <a:latin typeface="Annapurn" pitchFamily="2" charset="0"/>
              </a:rPr>
              <a:t>ux?sf</a:t>
            </a:r>
            <a:r>
              <a:rPr lang="en-US" b="1" dirty="0" smtClean="0">
                <a:solidFill>
                  <a:srgbClr val="FF0000"/>
                </a:solidFill>
                <a:latin typeface="Annapurn" pitchFamily="2" charset="0"/>
              </a:rPr>
              <a:t>] </a:t>
            </a:r>
            <a:r>
              <a:rPr lang="en-US" b="1" dirty="0" err="1" smtClean="0">
                <a:solidFill>
                  <a:srgbClr val="FF0000"/>
                </a:solidFill>
                <a:latin typeface="Annapurn" pitchFamily="2" charset="0"/>
              </a:rPr>
              <a:t>k|sf</a:t>
            </a:r>
            <a:r>
              <a:rPr lang="en-US" b="1" dirty="0" smtClean="0">
                <a:solidFill>
                  <a:srgbClr val="FF0000"/>
                </a:solidFill>
                <a:latin typeface="Annapurn" pitchFamily="2" charset="0"/>
              </a:rPr>
              <a:t>/ </a:t>
            </a:r>
            <a:r>
              <a:rPr lang="en-US" b="1" dirty="0" smtClean="0">
                <a:solidFill>
                  <a:srgbClr val="FF0000"/>
                </a:solidFill>
              </a:rPr>
              <a:t>(Types of Infectious </a:t>
            </a:r>
            <a:r>
              <a:rPr lang="en-US" b="1" dirty="0">
                <a:solidFill>
                  <a:srgbClr val="FF0000"/>
                </a:solidFill>
              </a:rPr>
              <a:t>Diseases) </a:t>
            </a:r>
            <a:br>
              <a:rPr lang="en-US" b="1" dirty="0">
                <a:solidFill>
                  <a:srgbClr val="FF0000"/>
                </a:solidFill>
              </a:rPr>
            </a:br>
            <a:endParaRPr lang="en-US" dirty="0"/>
          </a:p>
        </p:txBody>
      </p:sp>
      <p:sp>
        <p:nvSpPr>
          <p:cNvPr id="3" name="Content Placeholder 2"/>
          <p:cNvSpPr>
            <a:spLocks noGrp="1"/>
          </p:cNvSpPr>
          <p:nvPr>
            <p:ph idx="1"/>
          </p:nvPr>
        </p:nvSpPr>
        <p:spPr>
          <a:xfrm>
            <a:off x="457200" y="1600201"/>
            <a:ext cx="8229600" cy="3733800"/>
          </a:xfrm>
        </p:spPr>
        <p:style>
          <a:lnRef idx="1">
            <a:schemeClr val="accent1"/>
          </a:lnRef>
          <a:fillRef idx="2">
            <a:schemeClr val="accent1"/>
          </a:fillRef>
          <a:effectRef idx="1">
            <a:schemeClr val="accent1"/>
          </a:effectRef>
          <a:fontRef idx="minor">
            <a:schemeClr val="dk1"/>
          </a:fontRef>
        </p:style>
        <p:txBody>
          <a:bodyPr>
            <a:noAutofit/>
          </a:bodyPr>
          <a:lstStyle/>
          <a:p>
            <a:pPr marL="514350" indent="-514350">
              <a:buAutoNum type="arabicPeriod"/>
            </a:pPr>
            <a:r>
              <a:rPr lang="en-US" sz="4800" b="1" dirty="0" smtClean="0">
                <a:solidFill>
                  <a:schemeClr val="accent6">
                    <a:lumMod val="75000"/>
                  </a:schemeClr>
                </a:solidFill>
                <a:latin typeface="Annapurn" pitchFamily="2" charset="0"/>
              </a:rPr>
              <a:t>:</a:t>
            </a:r>
            <a:r>
              <a:rPr lang="en-US" sz="4800" b="1" dirty="0" err="1" smtClean="0">
                <a:solidFill>
                  <a:schemeClr val="accent6">
                    <a:lumMod val="75000"/>
                  </a:schemeClr>
                </a:solidFill>
                <a:latin typeface="Annapurn" pitchFamily="2" charset="0"/>
              </a:rPr>
              <a:t>yflgs</a:t>
            </a:r>
            <a:r>
              <a:rPr lang="en-US" sz="4800" b="1" dirty="0" smtClean="0">
                <a:solidFill>
                  <a:schemeClr val="accent6">
                    <a:lumMod val="75000"/>
                  </a:schemeClr>
                </a:solidFill>
                <a:latin typeface="Annapurn" pitchFamily="2" charset="0"/>
              </a:rPr>
              <a:t> </a:t>
            </a:r>
            <a:r>
              <a:rPr lang="en-US" sz="4800" b="1" dirty="0" smtClean="0">
                <a:solidFill>
                  <a:schemeClr val="accent6">
                    <a:lumMod val="75000"/>
                  </a:schemeClr>
                </a:solidFill>
                <a:latin typeface="+mj-lt"/>
              </a:rPr>
              <a:t>(endemic)</a:t>
            </a:r>
          </a:p>
          <a:p>
            <a:pPr marL="514350" indent="-514350">
              <a:buAutoNum type="arabicPeriod"/>
            </a:pPr>
            <a:r>
              <a:rPr lang="en-US" sz="4800" b="1" dirty="0" err="1" smtClean="0">
                <a:solidFill>
                  <a:schemeClr val="accent6">
                    <a:lumMod val="75000"/>
                  </a:schemeClr>
                </a:solidFill>
                <a:latin typeface="Annapurn" pitchFamily="2" charset="0"/>
              </a:rPr>
              <a:t>dxfdf</a:t>
            </a:r>
            <a:r>
              <a:rPr lang="en-US" sz="4800" b="1" dirty="0" smtClean="0">
                <a:solidFill>
                  <a:schemeClr val="accent6">
                    <a:lumMod val="75000"/>
                  </a:schemeClr>
                </a:solidFill>
                <a:latin typeface="Annapurn" pitchFamily="2" charset="0"/>
              </a:rPr>
              <a:t>/L </a:t>
            </a:r>
            <a:r>
              <a:rPr lang="en-US" sz="4800" b="1" dirty="0" smtClean="0">
                <a:solidFill>
                  <a:schemeClr val="accent6">
                    <a:lumMod val="75000"/>
                  </a:schemeClr>
                </a:solidFill>
                <a:latin typeface="+mj-lt"/>
              </a:rPr>
              <a:t>(Epidemic)</a:t>
            </a:r>
          </a:p>
          <a:p>
            <a:pPr marL="514350" indent="-514350">
              <a:buAutoNum type="arabicPeriod"/>
            </a:pPr>
            <a:r>
              <a:rPr lang="en-US" sz="4800" b="1" dirty="0" err="1" smtClean="0">
                <a:solidFill>
                  <a:schemeClr val="accent6">
                    <a:lumMod val="75000"/>
                  </a:schemeClr>
                </a:solidFill>
                <a:latin typeface="Annapurn" pitchFamily="2" charset="0"/>
              </a:rPr>
              <a:t>kmf</a:t>
            </a:r>
            <a:r>
              <a:rPr lang="en-US" sz="4800" b="1" dirty="0" smtClean="0">
                <a:solidFill>
                  <a:schemeClr val="accent6">
                    <a:lumMod val="75000"/>
                  </a:schemeClr>
                </a:solidFill>
                <a:latin typeface="Annapurn" pitchFamily="2" charset="0"/>
              </a:rPr>
              <a:t>^\^</a:t>
            </a:r>
            <a:r>
              <a:rPr lang="en-US" sz="4800" b="1" dirty="0" err="1" smtClean="0">
                <a:solidFill>
                  <a:schemeClr val="accent6">
                    <a:lumMod val="75000"/>
                  </a:schemeClr>
                </a:solidFill>
                <a:latin typeface="Annapurn" pitchFamily="2" charset="0"/>
              </a:rPr>
              <a:t>k'm</a:t>
            </a:r>
            <a:r>
              <a:rPr lang="en-US" sz="4800" b="1" dirty="0" smtClean="0">
                <a:solidFill>
                  <a:schemeClr val="accent6">
                    <a:lumMod val="75000"/>
                  </a:schemeClr>
                </a:solidFill>
                <a:latin typeface="Annapurn" pitchFamily="2" charset="0"/>
              </a:rPr>
              <a:t> </a:t>
            </a:r>
            <a:r>
              <a:rPr lang="en-US" sz="4800" b="1" dirty="0" err="1" smtClean="0">
                <a:solidFill>
                  <a:schemeClr val="accent6">
                    <a:lumMod val="75000"/>
                  </a:schemeClr>
                </a:solidFill>
                <a:latin typeface="Annapurn" pitchFamily="2" charset="0"/>
              </a:rPr>
              <a:t>nfUg</a:t>
            </a:r>
            <a:r>
              <a:rPr lang="en-US" sz="4800" b="1" dirty="0" smtClean="0">
                <a:solidFill>
                  <a:schemeClr val="accent6">
                    <a:lumMod val="75000"/>
                  </a:schemeClr>
                </a:solidFill>
                <a:latin typeface="Annapurn" pitchFamily="2" charset="0"/>
              </a:rPr>
              <a:t>] /f]</a:t>
            </a:r>
            <a:r>
              <a:rPr lang="en-US" sz="4800" b="1" dirty="0" err="1" smtClean="0">
                <a:solidFill>
                  <a:schemeClr val="accent6">
                    <a:lumMod val="75000"/>
                  </a:schemeClr>
                </a:solidFill>
                <a:latin typeface="Annapurn" pitchFamily="2" charset="0"/>
              </a:rPr>
              <a:t>ux</a:t>
            </a:r>
            <a:r>
              <a:rPr lang="en-US" sz="4800" b="1" dirty="0" smtClean="0">
                <a:solidFill>
                  <a:schemeClr val="accent6">
                    <a:lumMod val="75000"/>
                  </a:schemeClr>
                </a:solidFill>
                <a:latin typeface="Annapurn" pitchFamily="2" charset="0"/>
              </a:rPr>
              <a:t>? </a:t>
            </a:r>
            <a:r>
              <a:rPr lang="en-US" sz="4800" b="1" dirty="0" smtClean="0">
                <a:solidFill>
                  <a:schemeClr val="accent6">
                    <a:lumMod val="75000"/>
                  </a:schemeClr>
                </a:solidFill>
                <a:latin typeface="+mj-lt"/>
              </a:rPr>
              <a:t>(Sporadic)</a:t>
            </a:r>
          </a:p>
          <a:p>
            <a:pPr marL="514350" indent="-514350">
              <a:buAutoNum type="arabicPeriod"/>
            </a:pPr>
            <a:r>
              <a:rPr lang="en-US" sz="4800" b="1" dirty="0" err="1" smtClean="0">
                <a:solidFill>
                  <a:schemeClr val="accent6">
                    <a:lumMod val="75000"/>
                  </a:schemeClr>
                </a:solidFill>
                <a:latin typeface="Annapurn" pitchFamily="2" charset="0"/>
              </a:rPr>
              <a:t>ljZjJofkL</a:t>
            </a:r>
            <a:r>
              <a:rPr lang="en-US" sz="4800" b="1" dirty="0" smtClean="0">
                <a:solidFill>
                  <a:schemeClr val="accent6">
                    <a:lumMod val="75000"/>
                  </a:schemeClr>
                </a:solidFill>
                <a:latin typeface="Annapurn" pitchFamily="2" charset="0"/>
              </a:rPr>
              <a:t> </a:t>
            </a:r>
            <a:r>
              <a:rPr lang="en-US" sz="4800" b="1" dirty="0" smtClean="0">
                <a:solidFill>
                  <a:schemeClr val="accent6">
                    <a:lumMod val="75000"/>
                  </a:schemeClr>
                </a:solidFill>
                <a:latin typeface="+mj-lt"/>
              </a:rPr>
              <a:t>(Pandemic) </a:t>
            </a:r>
          </a:p>
          <a:p>
            <a:pPr marL="0" indent="0">
              <a:buNone/>
            </a:pPr>
            <a:endParaRPr lang="en-US" sz="4800" dirty="0"/>
          </a:p>
        </p:txBody>
      </p:sp>
    </p:spTree>
    <p:extLst>
      <p:ext uri="{BB962C8B-B14F-4D97-AF65-F5344CB8AC3E}">
        <p14:creationId xmlns:p14="http://schemas.microsoft.com/office/powerpoint/2010/main" val="3627670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85000" lnSpcReduction="20000"/>
          </a:bodyPr>
          <a:lstStyle/>
          <a:p>
            <a:pPr marL="0" indent="0" algn="just">
              <a:buNone/>
            </a:pPr>
            <a:r>
              <a:rPr lang="ne-NP" dirty="0" smtClean="0">
                <a:solidFill>
                  <a:srgbClr val="FF0000"/>
                </a:solidFill>
              </a:rPr>
              <a:t>ख. स्पष्ट </a:t>
            </a:r>
            <a:r>
              <a:rPr lang="ne-NP" dirty="0">
                <a:solidFill>
                  <a:srgbClr val="FF0000"/>
                </a:solidFill>
              </a:rPr>
              <a:t>रोगका लक्षण नदेखिएका बिरामी (</a:t>
            </a:r>
            <a:r>
              <a:rPr lang="en-US" dirty="0">
                <a:solidFill>
                  <a:srgbClr val="FF0000"/>
                </a:solidFill>
              </a:rPr>
              <a:t>Subclinical Cases) :</a:t>
            </a:r>
            <a:r>
              <a:rPr lang="en-US" dirty="0"/>
              <a:t> </a:t>
            </a:r>
            <a:r>
              <a:rPr lang="ne-NP" dirty="0"/>
              <a:t>रोगी व्यक्तिको शरीरभित्र रोगका कारक तत्त्व प्रवेश गरेर तिनीहरूको वृद्धि तथा विकास हुन्छ तर खासै लक्षणहरू देखाउँदैनन् भने त्यसलाई स्पष्ट रोगका लक्षण नदेखिएका बिरामी (</a:t>
            </a:r>
            <a:r>
              <a:rPr lang="en-US" dirty="0"/>
              <a:t>Subclinical cases) </a:t>
            </a:r>
            <a:r>
              <a:rPr lang="ne-NP" dirty="0"/>
              <a:t>भनिन्छ । यस्ता रोगीहरूले रोगका कारक तत्त्व सार्न सक्षम हुन्छन् । यस्ता रोगीहरू प्रयोशालाको परीक्षणबाट पत्ता लगाउन सकिन्छ । यस अन्तर्गत </a:t>
            </a:r>
            <a:r>
              <a:rPr lang="en-US" dirty="0"/>
              <a:t>Polio, Meningococcal Infection </a:t>
            </a:r>
            <a:r>
              <a:rPr lang="ne-NP" dirty="0"/>
              <a:t>का विरामीहरू आदि पर्छन् ।</a:t>
            </a:r>
          </a:p>
          <a:p>
            <a:pPr marL="0" indent="0" algn="just">
              <a:buNone/>
            </a:pPr>
            <a:r>
              <a:rPr lang="ne-NP" dirty="0" smtClean="0">
                <a:solidFill>
                  <a:srgbClr val="FF0000"/>
                </a:solidFill>
              </a:rPr>
              <a:t>ग. लुप्त </a:t>
            </a:r>
            <a:r>
              <a:rPr lang="ne-NP" dirty="0">
                <a:solidFill>
                  <a:srgbClr val="FF0000"/>
                </a:solidFill>
              </a:rPr>
              <a:t>सङ्क्रमण (</a:t>
            </a:r>
            <a:r>
              <a:rPr lang="en-US" dirty="0">
                <a:solidFill>
                  <a:srgbClr val="FF0000"/>
                </a:solidFill>
              </a:rPr>
              <a:t>Latent Infection): </a:t>
            </a:r>
            <a:r>
              <a:rPr lang="ne-NP" dirty="0"/>
              <a:t>रोगका कारक तत्त्वहरूको विनालक्षण बोकेर पनि तिनीहरू रगत, अन्तःस्राव तथा तन्तुहरूमा पनि देखिँदैनन् तर मौका पाए भने अचानक वृद्धि भई खतरनाक रोगसमेत बनाउँछन् । जस्तै- </a:t>
            </a:r>
            <a:r>
              <a:rPr lang="en-US" dirty="0"/>
              <a:t>Herpes Simplex (Cold sore) </a:t>
            </a:r>
            <a:r>
              <a:rPr lang="ne-NP" dirty="0"/>
              <a:t>जस्तो विषाणुबाट लाग्ने रोग बनाउँछ ।</a:t>
            </a:r>
          </a:p>
          <a:p>
            <a:pPr marL="0" indent="0" algn="just">
              <a:buNone/>
            </a:pPr>
            <a:r>
              <a:rPr lang="ne-NP" b="1" dirty="0" smtClean="0">
                <a:solidFill>
                  <a:srgbClr val="FF0000"/>
                </a:solidFill>
              </a:rPr>
              <a:t>२. वाहक </a:t>
            </a:r>
            <a:r>
              <a:rPr lang="ne-NP" b="1" dirty="0">
                <a:solidFill>
                  <a:srgbClr val="FF0000"/>
                </a:solidFill>
              </a:rPr>
              <a:t>(</a:t>
            </a:r>
            <a:r>
              <a:rPr lang="en-US" b="1" dirty="0">
                <a:solidFill>
                  <a:srgbClr val="FF0000"/>
                </a:solidFill>
              </a:rPr>
              <a:t>Carrier): </a:t>
            </a:r>
            <a:r>
              <a:rPr lang="en-US" dirty="0"/>
              <a:t>“</a:t>
            </a:r>
            <a:r>
              <a:rPr lang="ne-NP" dirty="0"/>
              <a:t>सङ्क्रमित मानिस तथा जनावर जसले रोगका कीटाणुलाई विना कुनै लक्षण पालिरहेको हुन्छ, तर उक्त कीटाणुलाई अन्यमा सार्न सक्छ भने त्यसलाई वाहक मानिन्छ । रोग सार्ने तरिकाका आधारमा यसलाई तीन भागमा विभाजन गरिएको छ</a:t>
            </a:r>
            <a:endParaRPr lang="en-US" dirty="0"/>
          </a:p>
        </p:txBody>
      </p:sp>
    </p:spTree>
    <p:extLst>
      <p:ext uri="{BB962C8B-B14F-4D97-AF65-F5344CB8AC3E}">
        <p14:creationId xmlns:p14="http://schemas.microsoft.com/office/powerpoint/2010/main" val="260796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85000" lnSpcReduction="10000"/>
          </a:bodyPr>
          <a:lstStyle/>
          <a:p>
            <a:pPr marL="0" indent="0" algn="just">
              <a:buNone/>
            </a:pPr>
            <a:r>
              <a:rPr lang="ne-NP" dirty="0" smtClean="0">
                <a:solidFill>
                  <a:srgbClr val="FF0000"/>
                </a:solidFill>
              </a:rPr>
              <a:t>क. इन्क्युबेटरी </a:t>
            </a:r>
            <a:r>
              <a:rPr lang="ne-NP" dirty="0">
                <a:solidFill>
                  <a:srgbClr val="FF0000"/>
                </a:solidFill>
              </a:rPr>
              <a:t>क्यारियर (</a:t>
            </a:r>
            <a:r>
              <a:rPr lang="en-US" dirty="0">
                <a:solidFill>
                  <a:srgbClr val="FF0000"/>
                </a:solidFill>
              </a:rPr>
              <a:t>Incubatory Carrier): </a:t>
            </a:r>
            <a:r>
              <a:rPr lang="ne-NP" dirty="0"/>
              <a:t>रोगको सराइ अवधि (</a:t>
            </a:r>
            <a:r>
              <a:rPr lang="en-US" dirty="0"/>
              <a:t>Incubation period) </a:t>
            </a:r>
            <a:r>
              <a:rPr lang="ne-NP" dirty="0"/>
              <a:t>मा रोग सार्न सक्ने मानिस वा जनावरलाई इन्क्युबेटरी क्यारियर भनिन्छ । यस्ता मानिसले रोगको लक्षण सुरु हुनुभन्दा पूर्व नै अन्य व्यक्तिमा रोगका कारक तत्त्व सार्छन् । यसरी सार्ने रोगमा दादुरा, हाँडे, पोलियो, लहरे खोकी, भ्यागुते रोग आदि हुन् ।</a:t>
            </a:r>
          </a:p>
          <a:p>
            <a:pPr marL="0" indent="0" algn="just">
              <a:buNone/>
            </a:pPr>
            <a:r>
              <a:rPr lang="ne-NP" dirty="0" smtClean="0">
                <a:solidFill>
                  <a:srgbClr val="FF0000"/>
                </a:solidFill>
              </a:rPr>
              <a:t>ख. कन्भलसेन्स </a:t>
            </a:r>
            <a:r>
              <a:rPr lang="ne-NP" dirty="0">
                <a:solidFill>
                  <a:srgbClr val="FF0000"/>
                </a:solidFill>
              </a:rPr>
              <a:t>क्यारियर (</a:t>
            </a:r>
            <a:r>
              <a:rPr lang="en-US" dirty="0">
                <a:solidFill>
                  <a:srgbClr val="FF0000"/>
                </a:solidFill>
              </a:rPr>
              <a:t>Convalescence Carrier): </a:t>
            </a:r>
            <a:r>
              <a:rPr lang="ne-NP" dirty="0"/>
              <a:t>सङ्क्रमित व्यक्ति तथा जनावर जसले आफू स्वास्थ्य वा सुधारात्मककालमा पुगिसकेपछि पनि अन्य व्यक्ति तथा जनावरलाई रोगका कारक तत्त्वहरू सार्छन् भने त्यस्ता वाहकलाई कन्भलसेन्स क्यारियर भनिन्छ । यसरी सर्ने रोगहरूमा म्यादे ज्वरो, आउँ, हैजा आदि पर्छन् ।</a:t>
            </a:r>
          </a:p>
          <a:p>
            <a:pPr marL="0" indent="0" algn="just">
              <a:buNone/>
            </a:pPr>
            <a:r>
              <a:rPr lang="ne-NP" dirty="0" smtClean="0">
                <a:solidFill>
                  <a:srgbClr val="FF0000"/>
                </a:solidFill>
              </a:rPr>
              <a:t>ग. हेल्दी </a:t>
            </a:r>
            <a:r>
              <a:rPr lang="ne-NP" dirty="0">
                <a:solidFill>
                  <a:srgbClr val="FF0000"/>
                </a:solidFill>
              </a:rPr>
              <a:t>क्यारियर (</a:t>
            </a:r>
            <a:r>
              <a:rPr lang="en-US" dirty="0">
                <a:solidFill>
                  <a:srgbClr val="FF0000"/>
                </a:solidFill>
              </a:rPr>
              <a:t>Healthy Carrier): </a:t>
            </a:r>
            <a:r>
              <a:rPr lang="ne-NP" dirty="0"/>
              <a:t>जो आफू स्वस्थ भएर पनि अरूलाई रोगका कारक तत्त्वहरू सार्छन् भने त्यस्ता वाहकलाई हेल्दी क्यारियर भनिन्छ । जस्तै- पोलियो, हैजा, मेनिङ्गोकोकल इन्फेक्सन (</a:t>
            </a:r>
            <a:r>
              <a:rPr lang="en-US" dirty="0"/>
              <a:t>Meningococcal infection) </a:t>
            </a:r>
            <a:r>
              <a:rPr lang="ne-NP" dirty="0"/>
              <a:t>का रोगीहरू हुन् </a:t>
            </a:r>
            <a:r>
              <a:rPr lang="ne-NP" dirty="0" smtClean="0"/>
              <a:t>।</a:t>
            </a:r>
            <a:endParaRPr lang="en-US" dirty="0"/>
          </a:p>
        </p:txBody>
      </p:sp>
    </p:spTree>
    <p:extLst>
      <p:ext uri="{BB962C8B-B14F-4D97-AF65-F5344CB8AC3E}">
        <p14:creationId xmlns:p14="http://schemas.microsoft.com/office/powerpoint/2010/main" val="1266780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92500" lnSpcReduction="20000"/>
          </a:bodyPr>
          <a:lstStyle/>
          <a:p>
            <a:pPr marL="0" indent="0" algn="just">
              <a:buNone/>
            </a:pPr>
            <a:r>
              <a:rPr lang="ne-NP" b="1" dirty="0">
                <a:solidFill>
                  <a:srgbClr val="FF0000"/>
                </a:solidFill>
              </a:rPr>
              <a:t>२. जनावर भण्डार (</a:t>
            </a:r>
            <a:r>
              <a:rPr lang="en-US" b="1" dirty="0">
                <a:solidFill>
                  <a:srgbClr val="FF0000"/>
                </a:solidFill>
              </a:rPr>
              <a:t>Animal Reservoir): </a:t>
            </a:r>
            <a:r>
              <a:rPr lang="ne-NP" dirty="0"/>
              <a:t>धेरैजसो रोगहरू जनावर तथा चराहरूबाट मानिसमा सर्छन् । यस्ता सर्ने रोगहरूमा करिब १०० भन्दा बढी भएको कुरा चिकित्साकर्मीहरू बताउँदछन् । चराहरूले कुनै एउटा महादेशबाट अर्को महादेशमा समेत उडेर रोग सार्ने कार्य गर्छन् । यसरी ढाड भएका जनावरहरूबाट मानिसमा रोग सर्छ भने त्यसलाई जोनोटिक (</a:t>
            </a:r>
            <a:r>
              <a:rPr lang="en-US" dirty="0"/>
              <a:t>Zoonotic) </a:t>
            </a:r>
            <a:r>
              <a:rPr lang="ne-NP" dirty="0"/>
              <a:t>भनिन्छ । यसरी सर्ने रोगहरूमा </a:t>
            </a:r>
            <a:r>
              <a:rPr lang="en-US" dirty="0"/>
              <a:t>Rabies, Yellow Fever, </a:t>
            </a:r>
            <a:r>
              <a:rPr lang="ne-NP" dirty="0"/>
              <a:t>हिस्टोप्लाज्मोसिस (</a:t>
            </a:r>
            <a:r>
              <a:rPr lang="en-US" dirty="0" err="1"/>
              <a:t>Histoplasmosis</a:t>
            </a:r>
            <a:r>
              <a:rPr lang="en-US" dirty="0"/>
              <a:t>) </a:t>
            </a:r>
            <a:r>
              <a:rPr lang="ne-NP" dirty="0"/>
              <a:t>आदि पर्छन् । </a:t>
            </a:r>
            <a:endParaRPr lang="ne-NP" dirty="0" smtClean="0"/>
          </a:p>
          <a:p>
            <a:pPr marL="0" indent="0" algn="just">
              <a:buNone/>
            </a:pPr>
            <a:r>
              <a:rPr lang="ne-NP" b="1" dirty="0" smtClean="0">
                <a:solidFill>
                  <a:srgbClr val="FF0000"/>
                </a:solidFill>
              </a:rPr>
              <a:t>३</a:t>
            </a:r>
            <a:r>
              <a:rPr lang="ne-NP" b="1" dirty="0">
                <a:solidFill>
                  <a:srgbClr val="FF0000"/>
                </a:solidFill>
              </a:rPr>
              <a:t>. निर्जीव भण्डार (</a:t>
            </a:r>
            <a:r>
              <a:rPr lang="en-US" b="1" dirty="0">
                <a:solidFill>
                  <a:srgbClr val="FF0000"/>
                </a:solidFill>
              </a:rPr>
              <a:t>Reservoir in Non-living Things):</a:t>
            </a:r>
            <a:r>
              <a:rPr lang="en-US" dirty="0"/>
              <a:t> </a:t>
            </a:r>
            <a:r>
              <a:rPr lang="ne-NP" dirty="0"/>
              <a:t>निर्जीव तथा अन्य वस्तुहरूमा जस्तो- माटो, गोवर, काठ आदिमा पनि कतिपय रोगका कारक तत्त्वहरू मानिसमा रोग सार्ने मौका पर्खेर भण्डारका रूपमा रहेका हुन्छन् । जस्तै- माटो तथा गोवरमा धनुष्टङ्कार (</a:t>
            </a:r>
            <a:r>
              <a:rPr lang="en-US" dirty="0"/>
              <a:t>Tetanus) </a:t>
            </a:r>
            <a:r>
              <a:rPr lang="ne-NP" dirty="0"/>
              <a:t>रोगका कारक तत्त्व रहेका हुन्छन् । माटोमा </a:t>
            </a:r>
            <a:r>
              <a:rPr lang="en-US" dirty="0"/>
              <a:t>Anthrax, </a:t>
            </a:r>
            <a:r>
              <a:rPr lang="en-US" dirty="0" err="1"/>
              <a:t>Coccidioidomycosis</a:t>
            </a:r>
            <a:r>
              <a:rPr lang="en-US" dirty="0"/>
              <a:t> </a:t>
            </a:r>
            <a:r>
              <a:rPr lang="ne-NP" dirty="0"/>
              <a:t>र </a:t>
            </a:r>
            <a:r>
              <a:rPr lang="en-US" dirty="0" err="1"/>
              <a:t>Mycetoma</a:t>
            </a:r>
            <a:r>
              <a:rPr lang="en-US" dirty="0"/>
              <a:t> </a:t>
            </a:r>
            <a:r>
              <a:rPr lang="ne-NP" dirty="0"/>
              <a:t>जस्ता रोगका कारक तत्त्वहरूले आश्रय लिएका हुन्छन् </a:t>
            </a:r>
            <a:r>
              <a:rPr lang="ne-NP" dirty="0" smtClean="0"/>
              <a:t>।</a:t>
            </a:r>
            <a:endParaRPr lang="ne-NP" dirty="0"/>
          </a:p>
        </p:txBody>
      </p:sp>
    </p:spTree>
    <p:extLst>
      <p:ext uri="{BB962C8B-B14F-4D97-AF65-F5344CB8AC3E}">
        <p14:creationId xmlns:p14="http://schemas.microsoft.com/office/powerpoint/2010/main" val="3550945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401762"/>
          </a:xfrm>
        </p:spPr>
        <p:txBody>
          <a:bodyPr>
            <a:noAutofit/>
          </a:bodyPr>
          <a:lstStyle/>
          <a:p>
            <a:pPr marL="0" indent="0" algn="l"/>
            <a:r>
              <a:rPr lang="ne-NP" sz="3200" dirty="0">
                <a:solidFill>
                  <a:srgbClr val="FF0000"/>
                </a:solidFill>
              </a:rPr>
              <a:t>जीवाणु तथा विषाणु प्रवेशमार्ग र रोग सर्ने तरिका </a:t>
            </a:r>
            <a:r>
              <a:rPr lang="ne-NP" sz="3200" dirty="0" smtClean="0">
                <a:solidFill>
                  <a:srgbClr val="FF0000"/>
                </a:solidFill>
              </a:rPr>
              <a:t>र पलायन </a:t>
            </a:r>
            <a:r>
              <a:rPr lang="ne-NP" sz="3200" dirty="0">
                <a:solidFill>
                  <a:srgbClr val="FF0000"/>
                </a:solidFill>
              </a:rPr>
              <a:t>मार्ग</a:t>
            </a:r>
            <a:br>
              <a:rPr lang="ne-NP" sz="3200" dirty="0">
                <a:solidFill>
                  <a:srgbClr val="FF0000"/>
                </a:solidFill>
              </a:rPr>
            </a:br>
            <a:r>
              <a:rPr lang="ne-NP" sz="3200" dirty="0">
                <a:solidFill>
                  <a:srgbClr val="FF0000"/>
                </a:solidFill>
              </a:rPr>
              <a:t>(</a:t>
            </a:r>
            <a:r>
              <a:rPr lang="en-US" sz="3200" dirty="0">
                <a:solidFill>
                  <a:srgbClr val="FF0000"/>
                </a:solidFill>
              </a:rPr>
              <a:t>Mode of Entry, Transmission and Mode </a:t>
            </a:r>
            <a:r>
              <a:rPr lang="en-US" sz="3200" dirty="0" smtClean="0">
                <a:solidFill>
                  <a:srgbClr val="FF0000"/>
                </a:solidFill>
              </a:rPr>
              <a:t>of</a:t>
            </a:r>
            <a:r>
              <a:rPr lang="ne-NP" sz="3200" dirty="0" smtClean="0">
                <a:solidFill>
                  <a:srgbClr val="FF0000"/>
                </a:solidFill>
              </a:rPr>
              <a:t> </a:t>
            </a:r>
            <a:r>
              <a:rPr lang="en-US" sz="3200" dirty="0" smtClean="0">
                <a:solidFill>
                  <a:srgbClr val="FF0000"/>
                </a:solidFill>
              </a:rPr>
              <a:t>Escape</a:t>
            </a:r>
            <a:r>
              <a:rPr lang="en-US" sz="3200" dirty="0">
                <a:solidFill>
                  <a:srgbClr val="FF0000"/>
                </a:solidFill>
              </a:rPr>
              <a:t>)</a:t>
            </a:r>
          </a:p>
        </p:txBody>
      </p:sp>
      <p:sp>
        <p:nvSpPr>
          <p:cNvPr id="3" name="Content Placeholder 2"/>
          <p:cNvSpPr>
            <a:spLocks noGrp="1"/>
          </p:cNvSpPr>
          <p:nvPr>
            <p:ph idx="1"/>
          </p:nvPr>
        </p:nvSpPr>
        <p:spPr/>
        <p:txBody>
          <a:bodyPr>
            <a:normAutofit fontScale="92500"/>
          </a:bodyPr>
          <a:lstStyle/>
          <a:p>
            <a:pPr marL="0" indent="0">
              <a:buNone/>
            </a:pPr>
            <a:endParaRPr lang="en-US" dirty="0"/>
          </a:p>
          <a:p>
            <a:pPr marL="0" indent="0">
              <a:buNone/>
            </a:pPr>
            <a:r>
              <a:rPr lang="ne-NP" b="1" i="1" dirty="0" smtClean="0">
                <a:solidFill>
                  <a:srgbClr val="FF0000"/>
                </a:solidFill>
              </a:rPr>
              <a:t>जीवाणु </a:t>
            </a:r>
            <a:r>
              <a:rPr lang="ne-NP" b="1" i="1" dirty="0">
                <a:solidFill>
                  <a:srgbClr val="FF0000"/>
                </a:solidFill>
              </a:rPr>
              <a:t>तथा विषाणु प्रवशेमार्ग (</a:t>
            </a:r>
            <a:r>
              <a:rPr lang="en-US" b="1" i="1" dirty="0">
                <a:solidFill>
                  <a:srgbClr val="FF0000"/>
                </a:solidFill>
              </a:rPr>
              <a:t>Mode of Entry)</a:t>
            </a:r>
          </a:p>
          <a:p>
            <a:pPr marL="0" indent="0" algn="just">
              <a:buNone/>
            </a:pPr>
            <a:r>
              <a:rPr lang="ne-NP" dirty="0"/>
              <a:t>रोगी व्यक्तिमा रहेका जीवाणु तथा विषाणु र वातावरणमा रहेका जीवाणु तथा विषाणु अन्य व्यक्तिको शरीरभित्र प्रवेश गर्ने मार्ग तथा प्रक्रियालाई जीवाणु तथा विषाणु प्रवेशमार्ग भनिन्छ, जसको फलस्वरूप व्यक्ति अस्वस्थ हुन थाल्छ । यी जीवाणु तथा विषाणुहरू मानव शरीरभित्र मुख्यतया निम्नलिखित मार्गद्वारा प्रवेश गर्छन्ः</a:t>
            </a:r>
            <a:endParaRPr lang="en-US" dirty="0"/>
          </a:p>
        </p:txBody>
      </p:sp>
    </p:spTree>
    <p:extLst>
      <p:ext uri="{BB962C8B-B14F-4D97-AF65-F5344CB8AC3E}">
        <p14:creationId xmlns:p14="http://schemas.microsoft.com/office/powerpoint/2010/main" val="1517466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85000" lnSpcReduction="20000"/>
          </a:bodyPr>
          <a:lstStyle/>
          <a:p>
            <a:pPr marL="0" indent="0" algn="just">
              <a:buNone/>
            </a:pPr>
            <a:r>
              <a:rPr lang="ne-NP" b="1" dirty="0">
                <a:solidFill>
                  <a:srgbClr val="FF0000"/>
                </a:solidFill>
              </a:rPr>
              <a:t>(अ) श्वास-प्रश्वासद्वारा (</a:t>
            </a:r>
            <a:r>
              <a:rPr lang="en-US" b="1" dirty="0">
                <a:solidFill>
                  <a:srgbClr val="FF0000"/>
                </a:solidFill>
              </a:rPr>
              <a:t>Inhalation): </a:t>
            </a:r>
            <a:r>
              <a:rPr lang="ne-NP" dirty="0"/>
              <a:t>रोगी व्यक्तिले हाच्छयूँ गर्दा, थुक्दा, सिँगान फाल्दा त्यसमा भएका विषाणु तथा जीवाणुहरू वातावरणमा फैलिन पुग्छन् र त्यस्तो दूषित वातावरणमा श्वास लिँदा ती जीवाणु तथा विषाणुहरू श्वास-प्रश्वासको मार्ग हुँदै शरीरभित्र प्रवेश गरी व्यक्तिलाई रोगी बनाउने गर्छन् । यसरी श्वास प्रश्वासका माध्यमबाट फैलिने रोगहरूमा लहरेखोकी, दादुरा, निमोनिया, ठेउला, बिफर, क्षयरोग, इन्फ्लुएन्जा आदि पर्छन् ।</a:t>
            </a:r>
          </a:p>
          <a:p>
            <a:pPr marL="0" indent="0" algn="just">
              <a:buNone/>
            </a:pPr>
            <a:r>
              <a:rPr lang="ne-NP" b="1" dirty="0">
                <a:solidFill>
                  <a:srgbClr val="FF0000"/>
                </a:solidFill>
              </a:rPr>
              <a:t>(आ) खाद्यपदार्थका माध्यमबाट (</a:t>
            </a:r>
            <a:r>
              <a:rPr lang="en-US" b="1" dirty="0">
                <a:solidFill>
                  <a:srgbClr val="FF0000"/>
                </a:solidFill>
              </a:rPr>
              <a:t>Ingestion): </a:t>
            </a:r>
            <a:r>
              <a:rPr lang="ne-NP" dirty="0"/>
              <a:t>रोगी व्यक्तिको जुठोमा न्याल तथा थुक रहेको हुन्छ, जसमा प्रशस्त मात्रामा आँखाले देख्न नसक्ने जीवाणु तथा विषाणुहरू सुरक्षित भएर रहेका हुन्छन् साथै दूषित पानी, सडेगलेका खाद्य तथा पेय पदार्थमा पनि प्रशस्तमात्रामा जीवाणु तथा विषाणुहरू रहेका हुन्छन् । त्यसैले त्यस्ता खाद्य तथा पेय पदार्थहरूको सेवनले गर्दा खाद्यपदार्थका माध्यमबाट पाचननली हुँदै कीटाणुहरू शरीरभित्र प्रवेश गरी व्यक्तिलाई रोगग्रस्त पार्छन् । जस्तै- हैजा, आउ</a:t>
            </a:r>
            <a:r>
              <a:rPr lang="ne-NP" dirty="0" smtClean="0"/>
              <a:t>,</a:t>
            </a:r>
            <a:r>
              <a:rPr lang="en-US" dirty="0" smtClean="0"/>
              <a:t> </a:t>
            </a:r>
            <a:r>
              <a:rPr lang="ne-NP" dirty="0"/>
              <a:t>झाडापखाला, म्यादे ज्वरो, रोगी गाईको दूध खानाले माल्टा ज्वरो (</a:t>
            </a:r>
            <a:r>
              <a:rPr lang="en-US" dirty="0"/>
              <a:t>Malta fever) </a:t>
            </a:r>
            <a:r>
              <a:rPr lang="ne-NP" dirty="0"/>
              <a:t>जस्ता रोगहरू लाग्ने गर्छन् ।</a:t>
            </a:r>
          </a:p>
          <a:p>
            <a:pPr marL="0" indent="0" algn="just">
              <a:buNone/>
            </a:pPr>
            <a:endParaRPr lang="en-US" dirty="0"/>
          </a:p>
        </p:txBody>
      </p:sp>
    </p:spTree>
    <p:extLst>
      <p:ext uri="{BB962C8B-B14F-4D97-AF65-F5344CB8AC3E}">
        <p14:creationId xmlns:p14="http://schemas.microsoft.com/office/powerpoint/2010/main" val="1303227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normAutofit fontScale="85000" lnSpcReduction="10000"/>
          </a:bodyPr>
          <a:lstStyle/>
          <a:p>
            <a:pPr marL="0" indent="0" algn="just">
              <a:buNone/>
            </a:pPr>
            <a:r>
              <a:rPr lang="ne-NP" b="1" dirty="0" smtClean="0">
                <a:solidFill>
                  <a:srgbClr val="FF0000"/>
                </a:solidFill>
              </a:rPr>
              <a:t>(</a:t>
            </a:r>
            <a:r>
              <a:rPr lang="ne-NP" b="1" dirty="0">
                <a:solidFill>
                  <a:srgbClr val="FF0000"/>
                </a:solidFill>
              </a:rPr>
              <a:t>इ) प्रत्यक्ष सम्पर्कबाट (</a:t>
            </a:r>
            <a:r>
              <a:rPr lang="en-US" b="1" dirty="0">
                <a:solidFill>
                  <a:srgbClr val="FF0000"/>
                </a:solidFill>
              </a:rPr>
              <a:t>Direct contact): </a:t>
            </a:r>
            <a:endParaRPr lang="en-US" b="1" dirty="0" smtClean="0">
              <a:solidFill>
                <a:srgbClr val="FF0000"/>
              </a:solidFill>
            </a:endParaRPr>
          </a:p>
          <a:p>
            <a:pPr marL="0" indent="0" algn="just">
              <a:buNone/>
            </a:pPr>
            <a:r>
              <a:rPr lang="en-US" b="1" dirty="0">
                <a:solidFill>
                  <a:srgbClr val="FF0000"/>
                </a:solidFill>
              </a:rPr>
              <a:t>	</a:t>
            </a:r>
            <a:r>
              <a:rPr lang="ne-NP" dirty="0" smtClean="0"/>
              <a:t>बिरामीको </a:t>
            </a:r>
            <a:r>
              <a:rPr lang="ne-NP" dirty="0"/>
              <a:t>प्रत्यक्ष सम्पर्कमा आउने व्यक्तिहरूलाई सर्ने जस्तै म्वाइँ खाँदा (</a:t>
            </a:r>
            <a:r>
              <a:rPr lang="en-US" dirty="0"/>
              <a:t>Kiss), </a:t>
            </a:r>
            <a:r>
              <a:rPr lang="ne-NP" dirty="0"/>
              <a:t>यौनसम्पर्क (</a:t>
            </a:r>
            <a:r>
              <a:rPr lang="en-US" dirty="0"/>
              <a:t>Sex contact) </a:t>
            </a:r>
            <a:r>
              <a:rPr lang="ne-NP" dirty="0"/>
              <a:t>आदि गरी प्रत्यक्ष सम्पर्क हुँदा यौनप्रसारित रोगहरू (</a:t>
            </a:r>
            <a:r>
              <a:rPr lang="en-US" dirty="0"/>
              <a:t>STD), </a:t>
            </a:r>
            <a:r>
              <a:rPr lang="ne-NP" dirty="0"/>
              <a:t>कुष्ठरोग (</a:t>
            </a:r>
            <a:r>
              <a:rPr lang="en-US" dirty="0"/>
              <a:t>Leprosy), </a:t>
            </a:r>
            <a:r>
              <a:rPr lang="ne-NP" dirty="0"/>
              <a:t>रुघाखोकी (</a:t>
            </a:r>
            <a:r>
              <a:rPr lang="en-US" dirty="0"/>
              <a:t>Common cold), </a:t>
            </a:r>
            <a:r>
              <a:rPr lang="ne-NP" dirty="0"/>
              <a:t>आँखाको सङ्क्रमण (</a:t>
            </a:r>
            <a:r>
              <a:rPr lang="en-US" dirty="0"/>
              <a:t>Eye infection) </a:t>
            </a:r>
            <a:r>
              <a:rPr lang="ne-NP" dirty="0"/>
              <a:t>र छालाका रोगहरू (</a:t>
            </a:r>
            <a:r>
              <a:rPr lang="en-US" dirty="0"/>
              <a:t>Skin diseases) </a:t>
            </a:r>
            <a:r>
              <a:rPr lang="ne-NP" dirty="0"/>
              <a:t>आदि सर्छन् ।</a:t>
            </a:r>
          </a:p>
          <a:p>
            <a:pPr marL="0" indent="0" algn="just">
              <a:buNone/>
            </a:pPr>
            <a:r>
              <a:rPr lang="ne-NP" b="1" dirty="0">
                <a:solidFill>
                  <a:srgbClr val="FF0000"/>
                </a:solidFill>
              </a:rPr>
              <a:t>(ई) शरीरको खुल्ला भाग वा सुई-खोपका माध्यमबाट (</a:t>
            </a:r>
            <a:r>
              <a:rPr lang="en-US" b="1" dirty="0">
                <a:solidFill>
                  <a:srgbClr val="FF0000"/>
                </a:solidFill>
              </a:rPr>
              <a:t>Inoculation): </a:t>
            </a:r>
            <a:endParaRPr lang="en-US" b="1" dirty="0" smtClean="0">
              <a:solidFill>
                <a:srgbClr val="FF0000"/>
              </a:solidFill>
            </a:endParaRPr>
          </a:p>
          <a:p>
            <a:pPr marL="0" indent="0" algn="just">
              <a:buNone/>
            </a:pPr>
            <a:r>
              <a:rPr lang="en-US" b="1" dirty="0">
                <a:solidFill>
                  <a:srgbClr val="FF0000"/>
                </a:solidFill>
              </a:rPr>
              <a:t>	</a:t>
            </a:r>
            <a:r>
              <a:rPr lang="ne-NP" dirty="0" smtClean="0"/>
              <a:t>विभिन्न </a:t>
            </a:r>
            <a:r>
              <a:rPr lang="ne-NP" dirty="0"/>
              <a:t>किसिमका जीवाणु तथा विषाणुहरूले छालामा टोकेर, छालालाई छेडेर वा छालामा भएको घाउ तथा शरीरका खुल्ला भागबाट शरीरभित्र प्रवेश गरी सङ्क्रमित पार्छन् । जस्तै- खाली खुट्टा हिँड्दा पैतालाको छाला छेडेर अङ्कुसे जुका (</a:t>
            </a:r>
            <a:r>
              <a:rPr lang="en-US" dirty="0"/>
              <a:t>Hook worm), </a:t>
            </a:r>
            <a:r>
              <a:rPr lang="ne-NP" dirty="0"/>
              <a:t>लामखुट्टेको टोकाइले गर्दा औलो ज्वरो, हात्तीपाइले, उपियाँले टोक्दा प्लेग. त्यस्तै निर्मलीकृत नगरिएका सुई तथा सिरिन्जको माध्यमबाट एच्.आई.भी. / एड्स, हेपाटाइटिस आदि रोगहरू सर्ने गरेको पाइन्छ ।</a:t>
            </a:r>
            <a:endParaRPr lang="en-US" dirty="0"/>
          </a:p>
        </p:txBody>
      </p:sp>
    </p:spTree>
    <p:extLst>
      <p:ext uri="{BB962C8B-B14F-4D97-AF65-F5344CB8AC3E}">
        <p14:creationId xmlns:p14="http://schemas.microsoft.com/office/powerpoint/2010/main" val="3238423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563562"/>
          </a:xfrm>
        </p:spPr>
        <p:txBody>
          <a:bodyPr>
            <a:normAutofit fontScale="90000"/>
          </a:bodyPr>
          <a:lstStyle/>
          <a:p>
            <a:pPr algn="l"/>
            <a:r>
              <a:rPr lang="ne-NP" sz="3600" dirty="0" smtClean="0"/>
              <a:t>रोग </a:t>
            </a:r>
            <a:r>
              <a:rPr lang="ne-NP" sz="3600" dirty="0"/>
              <a:t>सर्ने </a:t>
            </a:r>
            <a:r>
              <a:rPr lang="ne-NP" sz="3600" dirty="0" smtClean="0"/>
              <a:t>तरिकाहरू(</a:t>
            </a:r>
            <a:r>
              <a:rPr lang="en-US" sz="3600" dirty="0"/>
              <a:t>Modes of Transmission)</a:t>
            </a:r>
          </a:p>
        </p:txBody>
      </p:sp>
      <p:sp>
        <p:nvSpPr>
          <p:cNvPr id="3" name="Content Placeholder 2"/>
          <p:cNvSpPr>
            <a:spLocks noGrp="1"/>
          </p:cNvSpPr>
          <p:nvPr>
            <p:ph idx="1"/>
          </p:nvPr>
        </p:nvSpPr>
        <p:spPr>
          <a:xfrm>
            <a:off x="228600" y="990600"/>
            <a:ext cx="8763000" cy="5562600"/>
          </a:xfrm>
        </p:spPr>
        <p:txBody>
          <a:bodyPr>
            <a:normAutofit fontScale="77500" lnSpcReduction="20000"/>
          </a:bodyPr>
          <a:lstStyle/>
          <a:p>
            <a:pPr marL="0" indent="0" algn="just">
              <a:buNone/>
            </a:pPr>
            <a:r>
              <a:rPr lang="ne-NP" dirty="0"/>
              <a:t>मुख्यतया दुई समूहमा वर्गीकरण गरिएको छ : लाइ</a:t>
            </a:r>
          </a:p>
          <a:p>
            <a:pPr marL="0" indent="0" algn="just">
              <a:buNone/>
            </a:pPr>
            <a:r>
              <a:rPr lang="ne-NP" b="1" dirty="0">
                <a:solidFill>
                  <a:srgbClr val="FF0000"/>
                </a:solidFill>
              </a:rPr>
              <a:t>(अ) प्रत्यक्ष रूपबाट सर्ने (</a:t>
            </a:r>
            <a:r>
              <a:rPr lang="en-US" b="1" dirty="0">
                <a:solidFill>
                  <a:srgbClr val="FF0000"/>
                </a:solidFill>
              </a:rPr>
              <a:t>Direct Transmission):</a:t>
            </a:r>
          </a:p>
          <a:p>
            <a:pPr marL="514350" indent="-514350" algn="just">
              <a:buAutoNum type="hindiNumParenR"/>
            </a:pPr>
            <a:r>
              <a:rPr lang="ne-NP" b="1" dirty="0" smtClean="0">
                <a:solidFill>
                  <a:srgbClr val="FF0000"/>
                </a:solidFill>
              </a:rPr>
              <a:t>प्रत्यक्ष </a:t>
            </a:r>
            <a:r>
              <a:rPr lang="ne-NP" b="1" dirty="0">
                <a:solidFill>
                  <a:srgbClr val="FF0000"/>
                </a:solidFill>
              </a:rPr>
              <a:t>सम्पर्कबाट (</a:t>
            </a:r>
            <a:r>
              <a:rPr lang="en-US" b="1" dirty="0">
                <a:solidFill>
                  <a:srgbClr val="FF0000"/>
                </a:solidFill>
              </a:rPr>
              <a:t>Direct Contact</a:t>
            </a:r>
            <a:r>
              <a:rPr lang="en-US" b="1" dirty="0" smtClean="0">
                <a:solidFill>
                  <a:srgbClr val="FF0000"/>
                </a:solidFill>
              </a:rPr>
              <a:t>):</a:t>
            </a:r>
          </a:p>
          <a:p>
            <a:pPr marL="0" indent="0" algn="just">
              <a:buNone/>
            </a:pPr>
            <a:r>
              <a:rPr lang="en-US" b="1" dirty="0">
                <a:solidFill>
                  <a:srgbClr val="FF0000"/>
                </a:solidFill>
              </a:rPr>
              <a:t>	</a:t>
            </a:r>
            <a:r>
              <a:rPr lang="en-US" b="1" dirty="0" smtClean="0">
                <a:solidFill>
                  <a:srgbClr val="FF0000"/>
                </a:solidFill>
              </a:rPr>
              <a:t> </a:t>
            </a:r>
            <a:r>
              <a:rPr lang="ne-NP" dirty="0"/>
              <a:t>जुन रोगहरू एक व्यक्ति र अर्को व्यक्तिबीचको प्रत्यक्ष सम्पर्कबाट सर्छन् । त्यसलाई प्रत्यक्ष सम्पर्कबाट सर्ने रोगहरू भनिन्छ। यस्ता रोगहरू छाला र छालाको सम्पर्कबाट, म्युकोसाबाट म्युकोसामा सर्छन् । जस्तै- चुम्बन (</a:t>
            </a:r>
            <a:r>
              <a:rPr lang="en-US" dirty="0"/>
              <a:t>Kissing), </a:t>
            </a:r>
            <a:r>
              <a:rPr lang="ne-NP" dirty="0"/>
              <a:t>यौनसम्पर्क (</a:t>
            </a:r>
            <a:r>
              <a:rPr lang="en-US" dirty="0"/>
              <a:t>Sexual contact), </a:t>
            </a:r>
            <a:r>
              <a:rPr lang="ne-NP" dirty="0"/>
              <a:t>निकट सम्पर्क आदिबाट सर्ने रोगहरू यौन रोगहरूमा, एच.आई.भी. / एड्स (</a:t>
            </a:r>
            <a:r>
              <a:rPr lang="en-US" dirty="0"/>
              <a:t>HIV/AIDS), </a:t>
            </a:r>
            <a:r>
              <a:rPr lang="ne-NP" dirty="0"/>
              <a:t>कुष्ठरोग (</a:t>
            </a:r>
            <a:r>
              <a:rPr lang="en-US" dirty="0"/>
              <a:t>Leprosy) </a:t>
            </a:r>
            <a:r>
              <a:rPr lang="ne-NP" dirty="0"/>
              <a:t>आदि पर्छन् ।</a:t>
            </a:r>
          </a:p>
          <a:p>
            <a:pPr marL="0" indent="0" algn="just">
              <a:buNone/>
            </a:pPr>
            <a:r>
              <a:rPr lang="ne-NP" b="1" dirty="0">
                <a:solidFill>
                  <a:srgbClr val="FF0000"/>
                </a:solidFill>
              </a:rPr>
              <a:t>२) विन्दु सङ्क्रमणबाट (</a:t>
            </a:r>
            <a:r>
              <a:rPr lang="en-US" b="1" dirty="0">
                <a:solidFill>
                  <a:srgbClr val="FF0000"/>
                </a:solidFill>
              </a:rPr>
              <a:t>Droplet Infection):</a:t>
            </a:r>
            <a:r>
              <a:rPr lang="en-US" dirty="0"/>
              <a:t> </a:t>
            </a:r>
            <a:endParaRPr lang="en-US" dirty="0" smtClean="0"/>
          </a:p>
          <a:p>
            <a:pPr marL="0" indent="0" algn="just">
              <a:buNone/>
            </a:pPr>
            <a:r>
              <a:rPr lang="en-US" dirty="0"/>
              <a:t>	</a:t>
            </a:r>
            <a:r>
              <a:rPr lang="ne-NP" dirty="0" smtClean="0"/>
              <a:t>श्वास-प्रश्वाससम्बन्धी </a:t>
            </a:r>
            <a:r>
              <a:rPr lang="ne-NP" dirty="0"/>
              <a:t>रोगबाट पीडित भएका रोगीहरूले खोक्दा, हाच्छ्यूँ गर्दा, बोल्दा न्याल तथा नाकबाट निस्केका पदार्थहरू विन्दु (</a:t>
            </a:r>
            <a:r>
              <a:rPr lang="en-US" dirty="0"/>
              <a:t>Droplet) </a:t>
            </a:r>
            <a:r>
              <a:rPr lang="ne-NP" dirty="0"/>
              <a:t>का रूपमा हावामा फैलिन्छन् र ती विन्दुमा बसेका जीवाणु तथा विषाणुहरू अर्को व्यक्तिमा सर्छन् । यस्ता विन्दुहरू १० माइक्रोनसम्म नाकबाट छिरेर जान सक्छन् भने</a:t>
            </a:r>
            <a:endParaRPr lang="en-US" dirty="0"/>
          </a:p>
        </p:txBody>
      </p:sp>
    </p:spTree>
    <p:extLst>
      <p:ext uri="{BB962C8B-B14F-4D97-AF65-F5344CB8AC3E}">
        <p14:creationId xmlns:p14="http://schemas.microsoft.com/office/powerpoint/2010/main" val="2763530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77500" lnSpcReduction="20000"/>
          </a:bodyPr>
          <a:lstStyle/>
          <a:p>
            <a:pPr marL="0" indent="0" algn="just">
              <a:buNone/>
            </a:pPr>
            <a:r>
              <a:rPr lang="ne-NP" dirty="0"/>
              <a:t>५ माइक्रोन सम्मको हावाको थैली (</a:t>
            </a:r>
            <a:r>
              <a:rPr lang="en-US" dirty="0"/>
              <a:t>Alveoli) </a:t>
            </a:r>
            <a:r>
              <a:rPr lang="ne-NP" dirty="0"/>
              <a:t>सम्म पुग्दछ । ३०-६० से. मि. सम्मको दूरीमा रोगी व्यक्ति र रोगग्रहण गर्न लायक व्यक्ति भएमा विन्दु सङ्क्रमणबाट रोग सर्न सक्छ। यसरी सर्ने रोगहरूमा रुघाखोकी, क्षयरोग, दादुरा, लहरे खोकी, भ्यागुते रोग, मेनेन्जाइटिस आदि पर्छन् ।</a:t>
            </a:r>
          </a:p>
          <a:p>
            <a:pPr marL="0" indent="0" algn="just">
              <a:buNone/>
            </a:pPr>
            <a:r>
              <a:rPr lang="ne-NP" b="1" dirty="0">
                <a:solidFill>
                  <a:srgbClr val="FF0000"/>
                </a:solidFill>
              </a:rPr>
              <a:t>३) प्रदूषित माटोको सम्पर्कबाट (</a:t>
            </a:r>
            <a:r>
              <a:rPr lang="en-US" b="1" dirty="0">
                <a:solidFill>
                  <a:srgbClr val="FF0000"/>
                </a:solidFill>
              </a:rPr>
              <a:t>Contact with Infected Soil): </a:t>
            </a:r>
            <a:r>
              <a:rPr lang="ne-NP" dirty="0"/>
              <a:t>प्रदूषित माटोमा पनि रोगका कारक तत्त्वहरू बसेका हुन्छन् । रोगग्रहण गर्न लायक तन्तु (</a:t>
            </a:r>
            <a:r>
              <a:rPr lang="en-US" dirty="0"/>
              <a:t>Susceptible tissue) </a:t>
            </a:r>
            <a:r>
              <a:rPr lang="ne-NP" dirty="0"/>
              <a:t>मा यिनीहरूको सम्र्पक भएपछि मानिसमा प्रवेश गर्छन् । यसरी सर्ने रोगका कीटाणुहरूमा </a:t>
            </a:r>
            <a:r>
              <a:rPr lang="en-US" dirty="0"/>
              <a:t>Tetanus (Clostridium </a:t>
            </a:r>
            <a:r>
              <a:rPr lang="en-US" dirty="0" err="1"/>
              <a:t>tetani</a:t>
            </a:r>
            <a:r>
              <a:rPr lang="en-US" dirty="0"/>
              <a:t>), Hook Worm, Larvae, Mycosis </a:t>
            </a:r>
            <a:r>
              <a:rPr lang="ne-NP" dirty="0"/>
              <a:t>आदि पर्छन् ।</a:t>
            </a:r>
          </a:p>
          <a:p>
            <a:pPr marL="0" indent="0" algn="just">
              <a:buNone/>
            </a:pPr>
            <a:r>
              <a:rPr lang="ne-NP" b="1" dirty="0">
                <a:solidFill>
                  <a:srgbClr val="FF0000"/>
                </a:solidFill>
              </a:rPr>
              <a:t>४) जनावरले टोकेर वा छाला छेडेर (</a:t>
            </a:r>
            <a:r>
              <a:rPr lang="en-US" b="1" dirty="0">
                <a:solidFill>
                  <a:srgbClr val="FF0000"/>
                </a:solidFill>
              </a:rPr>
              <a:t>By Bite an Animal or Inoculation into Skin): </a:t>
            </a:r>
            <a:r>
              <a:rPr lang="ne-NP" dirty="0"/>
              <a:t>रोगबाट ग्रसित जनावरले मानिसलाई टोकेमा रोगका कीटाणुहरू छालाभित्र प्रवेश गरी रोग लगाउँदछन् । जस्तै- बहुला कुकुरले टोकेर रेविज लाग्नु । त्यस्तै हिपाटाइटिस 'बी' का विषाणुहरूबाट सङ्क्रमित सुई र सिरिन्जको माध्यमबाट हिपाटाइरिस 'बी' सर्नु ।</a:t>
            </a:r>
          </a:p>
          <a:p>
            <a:pPr marL="0" indent="0" algn="just">
              <a:buNone/>
            </a:pPr>
            <a:r>
              <a:rPr lang="ne-NP" b="1" dirty="0">
                <a:solidFill>
                  <a:srgbClr val="FF0000"/>
                </a:solidFill>
              </a:rPr>
              <a:t>५) सालनालबाट (</a:t>
            </a:r>
            <a:r>
              <a:rPr lang="en-US" b="1" dirty="0" err="1">
                <a:solidFill>
                  <a:srgbClr val="FF0000"/>
                </a:solidFill>
              </a:rPr>
              <a:t>Transplacental</a:t>
            </a:r>
            <a:r>
              <a:rPr lang="en-US" b="1" dirty="0">
                <a:solidFill>
                  <a:srgbClr val="FF0000"/>
                </a:solidFill>
              </a:rPr>
              <a:t>): </a:t>
            </a:r>
            <a:r>
              <a:rPr lang="ne-NP" dirty="0"/>
              <a:t>रोगी भएका आमाबाट रोग भ्रूणलाई सर्छ। जस्तै- आमालाई हेपाटाइटिस, भिरिङ्गी वा एच्.आई.भी. / एड्स आदि लागेमा उक्त रोगहरू भ्रूणमा सर्नु ।</a:t>
            </a:r>
            <a:endParaRPr lang="en-US" dirty="0"/>
          </a:p>
        </p:txBody>
      </p:sp>
    </p:spTree>
    <p:extLst>
      <p:ext uri="{BB962C8B-B14F-4D97-AF65-F5344CB8AC3E}">
        <p14:creationId xmlns:p14="http://schemas.microsoft.com/office/powerpoint/2010/main" val="521552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6629400"/>
          </a:xfrm>
        </p:spPr>
        <p:txBody>
          <a:bodyPr>
            <a:normAutofit fontScale="85000" lnSpcReduction="20000"/>
          </a:bodyPr>
          <a:lstStyle/>
          <a:p>
            <a:pPr marL="0" indent="0" algn="just">
              <a:buNone/>
            </a:pPr>
            <a:r>
              <a:rPr lang="ne-NP" sz="5200" b="1" dirty="0">
                <a:solidFill>
                  <a:srgbClr val="FF0000"/>
                </a:solidFill>
              </a:rPr>
              <a:t>अप्रत्यक्ष रूपबाट सर्ने (</a:t>
            </a:r>
            <a:r>
              <a:rPr lang="en-US" sz="5200" b="1" dirty="0">
                <a:solidFill>
                  <a:srgbClr val="FF0000"/>
                </a:solidFill>
              </a:rPr>
              <a:t>Indirect Transmission):</a:t>
            </a:r>
          </a:p>
          <a:p>
            <a:pPr marL="0" indent="0" algn="just">
              <a:buNone/>
            </a:pPr>
            <a:r>
              <a:rPr lang="ne-NP" b="1" dirty="0" smtClean="0">
                <a:solidFill>
                  <a:srgbClr val="FF0000"/>
                </a:solidFill>
              </a:rPr>
              <a:t>१) खाद्य </a:t>
            </a:r>
            <a:r>
              <a:rPr lang="ne-NP" b="1" dirty="0">
                <a:solidFill>
                  <a:srgbClr val="FF0000"/>
                </a:solidFill>
              </a:rPr>
              <a:t>तथा पेय पदार्थबाट सर्ने (</a:t>
            </a:r>
            <a:r>
              <a:rPr lang="en-US" b="1" dirty="0">
                <a:solidFill>
                  <a:srgbClr val="FF0000"/>
                </a:solidFill>
              </a:rPr>
              <a:t>Vehicle-borne Transmission): </a:t>
            </a:r>
            <a:r>
              <a:rPr lang="ne-NP" dirty="0"/>
              <a:t>यस अन्तर्गत पानी, खाना, बरफ (</a:t>
            </a:r>
            <a:r>
              <a:rPr lang="en-US" dirty="0"/>
              <a:t>Ice), </a:t>
            </a:r>
            <a:r>
              <a:rPr lang="ne-NP" dirty="0"/>
              <a:t>रगत, वीर्य, प्लाज्मा (</a:t>
            </a:r>
            <a:r>
              <a:rPr lang="en-US" dirty="0"/>
              <a:t>Plasma), </a:t>
            </a:r>
            <a:r>
              <a:rPr lang="ne-NP" dirty="0"/>
              <a:t>तन्तु (</a:t>
            </a:r>
            <a:r>
              <a:rPr lang="en-US" dirty="0"/>
              <a:t>Tissue) </a:t>
            </a:r>
            <a:r>
              <a:rPr lang="ne-NP" dirty="0"/>
              <a:t>आदिबाट सर्ने रोगहरू पर्छन् । यीमध्ये खाद्य तथा पेय पदार्थ मुख्य रूपमा आउँछन् । कुनै-कुनै रोगका कारक तत्त्वहरूले यस्ता माध्यममा बसेर वृद्धि-विकास पनि गर्छन् । यसरी सर्ने रोगहरूमा म्यादे ज्वरो, पोलियो, हेपाटाइटिस 'ए', पखाला, आउँ, हेपाटाइटिस 'बी', हैजा आदि पर्छन् </a:t>
            </a:r>
            <a:endParaRPr lang="en-US" dirty="0"/>
          </a:p>
          <a:p>
            <a:pPr marL="0" indent="0" algn="just">
              <a:buNone/>
            </a:pPr>
            <a:endParaRPr lang="ne-NP" dirty="0"/>
          </a:p>
          <a:p>
            <a:pPr marL="0" indent="0" algn="just">
              <a:buNone/>
            </a:pPr>
            <a:r>
              <a:rPr lang="ne-NP" b="1" dirty="0">
                <a:solidFill>
                  <a:srgbClr val="FF0000"/>
                </a:solidFill>
              </a:rPr>
              <a:t>२) हावाबाट सर्ने (</a:t>
            </a:r>
            <a:r>
              <a:rPr lang="en-US" b="1" dirty="0">
                <a:solidFill>
                  <a:srgbClr val="FF0000"/>
                </a:solidFill>
              </a:rPr>
              <a:t>Air-borne Transmission): </a:t>
            </a:r>
            <a:r>
              <a:rPr lang="ne-NP" dirty="0"/>
              <a:t>रोगीले सास फेर्दा, हाच्छयूँ गर्दा, जीवाणु तथा विषाणु हावामा फैलिन्छन् र जुन व्यक्तिले त्यस ठाउँको दूषित हावामा श्वास लिन्छ, उक्त व्यक्तिको शरीरमा ती जीवाणु तथा विषाणुहरू प्रवेश गरी रोग लाग्दछ </a:t>
            </a:r>
            <a:r>
              <a:rPr lang="ne-NP" dirty="0" smtClean="0"/>
              <a:t>।</a:t>
            </a:r>
            <a:endParaRPr lang="en-US" dirty="0"/>
          </a:p>
        </p:txBody>
      </p:sp>
    </p:spTree>
    <p:extLst>
      <p:ext uri="{BB962C8B-B14F-4D97-AF65-F5344CB8AC3E}">
        <p14:creationId xmlns:p14="http://schemas.microsoft.com/office/powerpoint/2010/main" val="1636411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6629399"/>
          </a:xfrm>
        </p:spPr>
        <p:txBody>
          <a:bodyPr>
            <a:normAutofit fontScale="85000" lnSpcReduction="20000"/>
          </a:bodyPr>
          <a:lstStyle/>
          <a:p>
            <a:pPr marL="0" indent="0" algn="just">
              <a:buNone/>
            </a:pPr>
            <a:endParaRPr lang="en-US" b="1" dirty="0" smtClean="0">
              <a:solidFill>
                <a:srgbClr val="FF0000"/>
              </a:solidFill>
            </a:endParaRPr>
          </a:p>
          <a:p>
            <a:pPr marL="0" indent="0" algn="just">
              <a:buNone/>
            </a:pPr>
            <a:r>
              <a:rPr lang="ne-NP" b="1" dirty="0" smtClean="0">
                <a:solidFill>
                  <a:srgbClr val="FF0000"/>
                </a:solidFill>
              </a:rPr>
              <a:t>३</a:t>
            </a:r>
            <a:r>
              <a:rPr lang="ne-NP" b="1" dirty="0">
                <a:solidFill>
                  <a:srgbClr val="FF0000"/>
                </a:solidFill>
              </a:rPr>
              <a:t>) सर-सामानबाट सर्ने (</a:t>
            </a:r>
            <a:r>
              <a:rPr lang="en-US" b="1" dirty="0">
                <a:solidFill>
                  <a:srgbClr val="FF0000"/>
                </a:solidFill>
              </a:rPr>
              <a:t>Fomite-borne Transmission): </a:t>
            </a:r>
            <a:r>
              <a:rPr lang="ne-NP" dirty="0"/>
              <a:t>भाँडाकुँडा, बिछ्यौनाजस्ता अजैविक पदार्थहरू जसले रोगका कारक तत्त्वहरूलाई आश्रय दिएर एक ठाउँबाट अर्को ठाउँमा पुऱ्याउन सहयोग गर्छन् । यस अन्तर्गत रुमाल, तकिया, कपडा, भाँडाकुँडा, गिलास, चम्चा, खेलौना, कापीकलम, सिरिन्ज आदि </a:t>
            </a:r>
            <a:r>
              <a:rPr lang="ne-NP" dirty="0" smtClean="0"/>
              <a:t>पर्छन्। </a:t>
            </a:r>
            <a:r>
              <a:rPr lang="ne-NP" dirty="0"/>
              <a:t>यसबाट सर्ने रोगहरूमा म्यादे ज्वरो, भ्यागुते रोग, हेपाटाइटिस 'ए', आँखा तथा छालाको सङ्क्रमण, रगतमासी आदि पर्छन् </a:t>
            </a:r>
            <a:r>
              <a:rPr lang="ne-NP" dirty="0" smtClean="0"/>
              <a:t>।</a:t>
            </a:r>
            <a:endParaRPr lang="en-US" dirty="0" smtClean="0"/>
          </a:p>
          <a:p>
            <a:pPr marL="0" indent="0" algn="just">
              <a:buNone/>
            </a:pPr>
            <a:endParaRPr lang="ne-NP" dirty="0"/>
          </a:p>
          <a:p>
            <a:pPr marL="0" indent="0" algn="just">
              <a:buNone/>
            </a:pPr>
            <a:r>
              <a:rPr lang="ne-NP" b="1" dirty="0">
                <a:solidFill>
                  <a:srgbClr val="FF0000"/>
                </a:solidFill>
              </a:rPr>
              <a:t>४) फोहोर हात तथा औँलाहरूबाट सर्ने (</a:t>
            </a:r>
            <a:r>
              <a:rPr lang="en-US" b="1" dirty="0">
                <a:solidFill>
                  <a:srgbClr val="FF0000"/>
                </a:solidFill>
              </a:rPr>
              <a:t>Unclean Hands and Fingers Transmission):</a:t>
            </a:r>
            <a:r>
              <a:rPr lang="en-US" dirty="0"/>
              <a:t> </a:t>
            </a:r>
            <a:r>
              <a:rPr lang="ne-NP" dirty="0"/>
              <a:t>हातको माध्यमबाट जीवाणु तथा विषाणुहरू छाला, नाक, दिसा आदिबाट खानासम्म वा मुखसम्म पुग्दछन्, जसबाट प्रत्यक्ष हात र मुख साथै अप्रत्यक्ष दुवै तरिकाबाट रोग सर्छ । यो व्यक्तिगत सरसफाइमा विचार नपुऱ्याउने व्यक्तिमा बढी हुन्छ । यसरी सर्ने रोगहरूमा आउँ, म्यादे ज्वरो, हेपाटाइटिस 'ए', पेटमा परजीवीहरूको सङ्क्रमण (</a:t>
            </a:r>
            <a:r>
              <a:rPr lang="en-US" dirty="0"/>
              <a:t>Intestinal </a:t>
            </a:r>
            <a:r>
              <a:rPr lang="en-US" dirty="0" err="1"/>
              <a:t>prasites</a:t>
            </a:r>
            <a:r>
              <a:rPr lang="en-US" dirty="0"/>
              <a:t>) </a:t>
            </a:r>
            <a:r>
              <a:rPr lang="ne-NP" dirty="0"/>
              <a:t>आदि रोगहरू पर्छन् </a:t>
            </a:r>
            <a:r>
              <a:rPr lang="ne-NP" dirty="0" smtClean="0"/>
              <a:t>।</a:t>
            </a:r>
            <a:endParaRPr lang="ne-NP" dirty="0"/>
          </a:p>
        </p:txBody>
      </p:sp>
    </p:spTree>
    <p:extLst>
      <p:ext uri="{BB962C8B-B14F-4D97-AF65-F5344CB8AC3E}">
        <p14:creationId xmlns:p14="http://schemas.microsoft.com/office/powerpoint/2010/main" val="394386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normAutofit/>
          </a:bodyPr>
          <a:lstStyle/>
          <a:p>
            <a:r>
              <a:rPr lang="en-US" sz="3600" b="1" dirty="0" err="1" smtClean="0">
                <a:solidFill>
                  <a:srgbClr val="FF0000"/>
                </a:solidFill>
                <a:latin typeface="Preeti" pitchFamily="2" charset="0"/>
              </a:rPr>
              <a:t>dxfdf</a:t>
            </a:r>
            <a:r>
              <a:rPr lang="en-US" sz="3600" b="1" dirty="0" smtClean="0">
                <a:solidFill>
                  <a:srgbClr val="FF0000"/>
                </a:solidFill>
                <a:latin typeface="Preeti" pitchFamily="2" charset="0"/>
              </a:rPr>
              <a:t>/L </a:t>
            </a:r>
            <a:r>
              <a:rPr lang="en-US" sz="3600" b="1" dirty="0" err="1" smtClean="0">
                <a:solidFill>
                  <a:srgbClr val="FF0000"/>
                </a:solidFill>
                <a:latin typeface="Preeti" pitchFamily="2" charset="0"/>
              </a:rPr>
              <a:t>a'emfpg</a:t>
            </a:r>
            <a:r>
              <a:rPr lang="en-US" sz="3600" b="1" dirty="0" smtClean="0">
                <a:solidFill>
                  <a:srgbClr val="FF0000"/>
                </a:solidFill>
                <a:latin typeface="Preeti" pitchFamily="2" charset="0"/>
              </a:rPr>
              <a:t>] </a:t>
            </a:r>
            <a:r>
              <a:rPr lang="en-US" sz="3600" b="1" dirty="0" err="1" smtClean="0">
                <a:solidFill>
                  <a:srgbClr val="FF0000"/>
                </a:solidFill>
                <a:latin typeface="Preeti" pitchFamily="2" charset="0"/>
              </a:rPr>
              <a:t>lqsf</a:t>
            </a:r>
            <a:r>
              <a:rPr lang="en-US" sz="3600" b="1" dirty="0" smtClean="0">
                <a:solidFill>
                  <a:srgbClr val="FF0000"/>
                </a:solidFill>
                <a:latin typeface="Preeti" pitchFamily="2" charset="0"/>
              </a:rPr>
              <a:t>]</a:t>
            </a:r>
            <a:r>
              <a:rPr lang="en-US" sz="3600" b="1" dirty="0" err="1" smtClean="0">
                <a:solidFill>
                  <a:srgbClr val="FF0000"/>
                </a:solidFill>
                <a:latin typeface="Preeti" pitchFamily="2" charset="0"/>
              </a:rPr>
              <a:t>0f</a:t>
            </a:r>
            <a:r>
              <a:rPr lang="en-US" sz="3600" b="1" dirty="0" smtClean="0">
                <a:solidFill>
                  <a:srgbClr val="FF0000"/>
                </a:solidFill>
                <a:latin typeface="Preeti" pitchFamily="2" charset="0"/>
              </a:rPr>
              <a:t> </a:t>
            </a:r>
            <a:r>
              <a:rPr lang="en-US" sz="3600" b="1" dirty="0" smtClean="0">
                <a:solidFill>
                  <a:srgbClr val="FF0000"/>
                </a:solidFill>
                <a:latin typeface="+mn-lt"/>
              </a:rPr>
              <a:t>(Epidemiological Triad)</a:t>
            </a:r>
            <a:endParaRPr lang="en-US" sz="3600" b="1" dirty="0">
              <a:solidFill>
                <a:srgbClr val="FF0000"/>
              </a:solidFill>
              <a:latin typeface="+mn-lt"/>
            </a:endParaRPr>
          </a:p>
        </p:txBody>
      </p:sp>
      <p:pic>
        <p:nvPicPr>
          <p:cNvPr id="2050" name="Picture 2" descr="C:\Users\Hp\Downloads\298472233_553532556458031_407334322072726548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1143000"/>
            <a:ext cx="8229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92500" lnSpcReduction="20000"/>
          </a:bodyPr>
          <a:lstStyle/>
          <a:p>
            <a:pPr marL="0" indent="0" algn="just">
              <a:buNone/>
            </a:pPr>
            <a:r>
              <a:rPr lang="ne-NP" b="1" dirty="0">
                <a:solidFill>
                  <a:srgbClr val="FF0000"/>
                </a:solidFill>
              </a:rPr>
              <a:t>५) संवाहकद्वारा सर्ने (</a:t>
            </a:r>
            <a:r>
              <a:rPr lang="en-US" b="1" dirty="0">
                <a:solidFill>
                  <a:srgbClr val="FF0000"/>
                </a:solidFill>
              </a:rPr>
              <a:t>Vector-borne Transmission): </a:t>
            </a:r>
            <a:r>
              <a:rPr lang="ne-NP" dirty="0"/>
              <a:t>यसलाई कीराबाट सर्ने रोग (</a:t>
            </a:r>
            <a:r>
              <a:rPr lang="en-US" dirty="0"/>
              <a:t>Vector-bore-disease) </a:t>
            </a:r>
            <a:r>
              <a:rPr lang="ne-NP" dirty="0"/>
              <a:t>भन्ने गरिन्छ । महामारी विज्ञानमा भ्याक्टर (</a:t>
            </a:r>
            <a:r>
              <a:rPr lang="en-US" dirty="0"/>
              <a:t>Vector) </a:t>
            </a:r>
            <a:r>
              <a:rPr lang="ne-NP" dirty="0"/>
              <a:t>भन्नाले रोग सार्न सक्ने जीवित अर्थोपोड्स वा कीराहरू पर्छन्, जसलाई संवाहक भनिन्छ । यिनीहरूको शरीरमा जीवाणु तथा विषाणु बसेर सङ्ख्यात्मक वृद्धि हुन्छ । यिनीहरूले </a:t>
            </a:r>
            <a:r>
              <a:rPr lang="ne-NP" dirty="0" smtClean="0"/>
              <a:t>मुख्यतया </a:t>
            </a:r>
            <a:r>
              <a:rPr lang="ne-NP" dirty="0"/>
              <a:t>दुई तरिकाबाट जीवाणु तथा विषाणुलाई एक ठाउँबाट अर्को ठाउँमा लैजाने कार्य गर्छन् :</a:t>
            </a:r>
          </a:p>
          <a:p>
            <a:pPr marL="0" indent="0" algn="just">
              <a:buNone/>
            </a:pPr>
            <a:r>
              <a:rPr lang="ne-NP" b="1" dirty="0">
                <a:solidFill>
                  <a:srgbClr val="FF0000"/>
                </a:solidFill>
              </a:rPr>
              <a:t>जैविक विधि (</a:t>
            </a:r>
            <a:r>
              <a:rPr lang="en-US" b="1" dirty="0">
                <a:solidFill>
                  <a:srgbClr val="FF0000"/>
                </a:solidFill>
              </a:rPr>
              <a:t>Biological Method):</a:t>
            </a:r>
            <a:r>
              <a:rPr lang="en-US" dirty="0"/>
              <a:t> </a:t>
            </a:r>
            <a:r>
              <a:rPr lang="ne-NP" dirty="0"/>
              <a:t>यदि संवाहकले आफ्नो शरीरको भित्री भाग (</a:t>
            </a:r>
            <a:r>
              <a:rPr lang="en-US" dirty="0"/>
              <a:t>Gastro-intestinal tract) </a:t>
            </a:r>
            <a:r>
              <a:rPr lang="ne-NP" dirty="0"/>
              <a:t>मा रोगका कीटाणुहरू बोकेर वृद्धि विकास गराई अन्यमा सार्छ भने त्यसलाई जैविक विधि (</a:t>
            </a:r>
            <a:r>
              <a:rPr lang="en-US" dirty="0"/>
              <a:t>Biological method) </a:t>
            </a:r>
            <a:r>
              <a:rPr lang="ne-NP" dirty="0"/>
              <a:t>भनिन्छ, लाम्खुट्टे र उपियाँ यसका प्रमुख उदाहरणहरू हुन् । जस्तै- लामखुट्टेबाट औलो ज्वरो, हात्तीपाइले, कालाजार आदि सर्छन् भने उपियाँबाट प्लेग रोग सर्छ ।</a:t>
            </a:r>
            <a:endParaRPr lang="en-US" dirty="0"/>
          </a:p>
        </p:txBody>
      </p:sp>
    </p:spTree>
    <p:extLst>
      <p:ext uri="{BB962C8B-B14F-4D97-AF65-F5344CB8AC3E}">
        <p14:creationId xmlns:p14="http://schemas.microsoft.com/office/powerpoint/2010/main" val="2584348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77000"/>
          </a:xfrm>
        </p:spPr>
        <p:txBody>
          <a:bodyPr/>
          <a:lstStyle/>
          <a:p>
            <a:pPr marL="0" indent="0" algn="just">
              <a:buNone/>
            </a:pPr>
            <a:r>
              <a:rPr lang="ne-NP" b="1" dirty="0" smtClean="0">
                <a:solidFill>
                  <a:srgbClr val="FF0000"/>
                </a:solidFill>
              </a:rPr>
              <a:t>२. </a:t>
            </a:r>
            <a:r>
              <a:rPr lang="ne-NP" b="1" dirty="0">
                <a:solidFill>
                  <a:srgbClr val="FF0000"/>
                </a:solidFill>
              </a:rPr>
              <a:t>यान्त्रिक विधि (</a:t>
            </a:r>
            <a:r>
              <a:rPr lang="en-US" b="1" dirty="0">
                <a:solidFill>
                  <a:srgbClr val="FF0000"/>
                </a:solidFill>
              </a:rPr>
              <a:t>Mechanical method</a:t>
            </a:r>
            <a:r>
              <a:rPr lang="en-US" b="1" dirty="0" smtClean="0">
                <a:solidFill>
                  <a:srgbClr val="FF0000"/>
                </a:solidFill>
              </a:rPr>
              <a:t>)</a:t>
            </a:r>
            <a:r>
              <a:rPr lang="ne-NP" b="1" dirty="0" smtClean="0">
                <a:solidFill>
                  <a:srgbClr val="FF0000"/>
                </a:solidFill>
              </a:rPr>
              <a:t>:</a:t>
            </a:r>
            <a:endParaRPr lang="en-US" b="1" dirty="0" smtClean="0">
              <a:solidFill>
                <a:srgbClr val="FF0000"/>
              </a:solidFill>
            </a:endParaRPr>
          </a:p>
          <a:p>
            <a:pPr marL="0" indent="0" algn="just">
              <a:buNone/>
            </a:pPr>
            <a:r>
              <a:rPr lang="ne-NP" dirty="0" smtClean="0"/>
              <a:t>	यदि </a:t>
            </a:r>
            <a:r>
              <a:rPr lang="ne-NP" dirty="0"/>
              <a:t>संवाहकले आफ्नो शरीरको भित्री भागमा रोगका जीवाणु तथा विषाणुहरूलाई बोकेर वृद्धि विकास नगराई अर्को व्यक्तिमा सार्दछ भने त्यसलाई पनि यान्त्रिक विधि भनिन्छ </a:t>
            </a:r>
            <a:r>
              <a:rPr lang="ne-NP" dirty="0" smtClean="0"/>
              <a:t>। आफ्नो शरीरको  भागमा </a:t>
            </a:r>
            <a:r>
              <a:rPr lang="ne-NP" dirty="0"/>
              <a:t>जीवाणु तथा विषाणुहरूलाई बोकेर एकबाट अर्कोसम्म लैजान्छ भने त्यसलाई यान्त्रिक विधि (</a:t>
            </a:r>
            <a:r>
              <a:rPr lang="en-US" dirty="0"/>
              <a:t>Mechanical method) </a:t>
            </a:r>
            <a:r>
              <a:rPr lang="ne-NP" dirty="0"/>
              <a:t>भनिन्छ । यसको मुख्य उदाहरण झिँगा (</a:t>
            </a:r>
            <a:r>
              <a:rPr lang="en-US" dirty="0"/>
              <a:t>Fly) </a:t>
            </a:r>
            <a:r>
              <a:rPr lang="ne-NP" dirty="0"/>
              <a:t>लाई लिन सक्छौं । यसरी सर्ने रोगहरूमा झाडापखाला, आउँ, हैजा आदि पर्छन् । </a:t>
            </a:r>
            <a:endParaRPr lang="en-US" dirty="0"/>
          </a:p>
        </p:txBody>
      </p:sp>
    </p:spTree>
    <p:extLst>
      <p:ext uri="{BB962C8B-B14F-4D97-AF65-F5344CB8AC3E}">
        <p14:creationId xmlns:p14="http://schemas.microsoft.com/office/powerpoint/2010/main" val="2518731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e-NP" sz="3600" b="1" dirty="0">
                <a:solidFill>
                  <a:srgbClr val="FF0000"/>
                </a:solidFill>
              </a:rPr>
              <a:t/>
            </a:r>
            <a:br>
              <a:rPr lang="ne-NP" sz="3600" b="1" dirty="0">
                <a:solidFill>
                  <a:srgbClr val="FF0000"/>
                </a:solidFill>
              </a:rPr>
            </a:br>
            <a:r>
              <a:rPr lang="ne-NP" sz="3600" b="1" dirty="0" smtClean="0">
                <a:solidFill>
                  <a:srgbClr val="FF0000"/>
                </a:solidFill>
              </a:rPr>
              <a:t>जीवाणु </a:t>
            </a:r>
            <a:r>
              <a:rPr lang="ne-NP" sz="3600" b="1" dirty="0">
                <a:solidFill>
                  <a:srgbClr val="FF0000"/>
                </a:solidFill>
              </a:rPr>
              <a:t>तथा विषाणु पलायनमार्ग (</a:t>
            </a:r>
            <a:r>
              <a:rPr lang="en-US" sz="3600" b="1" dirty="0">
                <a:solidFill>
                  <a:srgbClr val="FF0000"/>
                </a:solidFill>
              </a:rPr>
              <a:t>Mode of Escape)</a:t>
            </a:r>
            <a:br>
              <a:rPr lang="en-US" sz="3600" b="1"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lgn="just">
              <a:buNone/>
            </a:pPr>
            <a:r>
              <a:rPr lang="ne-NP" dirty="0" smtClean="0"/>
              <a:t>	जीवाणु </a:t>
            </a:r>
            <a:r>
              <a:rPr lang="ne-NP" dirty="0"/>
              <a:t>तथा विषाणु शरीरभित्र प्रवेश गरेपछि पूर्ण विकसित भई त्यहाँबाट बाहिर निस्कने वा पलायन हुने गर्दछन् । यसरी यी जीवाणु तथा विषाणुहरू शरीरबाट बाहिर पलायन हुँदा साधारणतया प्रवेश गरेकै बाटो अपनाएर पलायन हुन्छन् । यसलाई जीवाणु तथा विषाणु पलायनमार्ग (</a:t>
            </a:r>
            <a:r>
              <a:rPr lang="en-US" dirty="0"/>
              <a:t>Mode of escape) </a:t>
            </a:r>
            <a:r>
              <a:rPr lang="ne-NP" dirty="0"/>
              <a:t>भनिन्छ जुन यसप्रकारका छन् :</a:t>
            </a:r>
          </a:p>
          <a:p>
            <a:pPr marL="0" indent="0" algn="just">
              <a:buNone/>
            </a:pPr>
            <a:r>
              <a:rPr lang="ne-NP" b="1" dirty="0" smtClean="0">
                <a:solidFill>
                  <a:srgbClr val="FF0000"/>
                </a:solidFill>
              </a:rPr>
              <a:t>अ) प्रवेशमार्ग </a:t>
            </a:r>
            <a:r>
              <a:rPr lang="ne-NP" b="1" dirty="0">
                <a:solidFill>
                  <a:srgbClr val="FF0000"/>
                </a:solidFill>
              </a:rPr>
              <a:t>(</a:t>
            </a:r>
            <a:r>
              <a:rPr lang="en-US" b="1" dirty="0">
                <a:solidFill>
                  <a:srgbClr val="FF0000"/>
                </a:solidFill>
              </a:rPr>
              <a:t>Location of Entry): </a:t>
            </a:r>
            <a:r>
              <a:rPr lang="ne-NP" dirty="0"/>
              <a:t>जीवाणु तथा विषाणुहरूले जुन मार्ग अपनाएर शरीरभित्र प्रवेश गरेका हुन्छन्, साधारणतया त्यही मार्ग हुँदै शरीरबाट बाहिर पलायन हुन्छन् । जस्तै- हाच्छ्यूँ गर्दा, खोक्दा, थुक्दा, बान्ता आदि गर्दा जीवाणु तथा विषाणु पलायन हुन्छन् ।</a:t>
            </a:r>
            <a:endParaRPr lang="en-US" dirty="0"/>
          </a:p>
        </p:txBody>
      </p:sp>
    </p:spTree>
    <p:extLst>
      <p:ext uri="{BB962C8B-B14F-4D97-AF65-F5344CB8AC3E}">
        <p14:creationId xmlns:p14="http://schemas.microsoft.com/office/powerpoint/2010/main" val="1619174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fontScale="70000" lnSpcReduction="20000"/>
          </a:bodyPr>
          <a:lstStyle/>
          <a:p>
            <a:pPr marL="0" indent="0" algn="just">
              <a:buNone/>
            </a:pPr>
            <a:r>
              <a:rPr lang="ne-NP" sz="4600" b="1" dirty="0" smtClean="0">
                <a:solidFill>
                  <a:srgbClr val="FF0000"/>
                </a:solidFill>
              </a:rPr>
              <a:t>आ) उत्सर्जन-मार्ग </a:t>
            </a:r>
            <a:r>
              <a:rPr lang="ne-NP" sz="4600" b="1" dirty="0">
                <a:solidFill>
                  <a:srgbClr val="FF0000"/>
                </a:solidFill>
              </a:rPr>
              <a:t>(</a:t>
            </a:r>
            <a:r>
              <a:rPr lang="en-US" sz="4600" b="1" dirty="0">
                <a:solidFill>
                  <a:srgbClr val="FF0000"/>
                </a:solidFill>
              </a:rPr>
              <a:t>Available Exist) : </a:t>
            </a:r>
            <a:endParaRPr lang="ne-NP" sz="4600" b="1" dirty="0" smtClean="0">
              <a:solidFill>
                <a:srgbClr val="FF0000"/>
              </a:solidFill>
            </a:endParaRPr>
          </a:p>
          <a:p>
            <a:pPr marL="0" indent="0" algn="just">
              <a:buNone/>
            </a:pPr>
            <a:r>
              <a:rPr lang="ne-NP" sz="4600" b="1" dirty="0">
                <a:solidFill>
                  <a:srgbClr val="FF0000"/>
                </a:solidFill>
              </a:rPr>
              <a:t>	</a:t>
            </a:r>
            <a:r>
              <a:rPr lang="ne-NP" dirty="0" smtClean="0"/>
              <a:t>शरीरमा </a:t>
            </a:r>
            <a:r>
              <a:rPr lang="ne-NP" dirty="0"/>
              <a:t>रहेका विभिन्न उत्सर्जन मार्गहरूबाट उत्सर्जित भएर शरीर बाहिर पलायन हुन्छन् । जस्तै- दिसा, पिसाब, बान्ता, सिँगान, पसिना, पिप (</a:t>
            </a:r>
            <a:r>
              <a:rPr lang="en-US" dirty="0"/>
              <a:t>Pus) </a:t>
            </a:r>
            <a:r>
              <a:rPr lang="ne-NP" dirty="0"/>
              <a:t>इत्यादिद्वारा ।</a:t>
            </a:r>
          </a:p>
          <a:p>
            <a:pPr marL="0" indent="0" algn="just">
              <a:buNone/>
            </a:pPr>
            <a:r>
              <a:rPr lang="ne-NP" sz="4600" b="1" dirty="0" smtClean="0">
                <a:solidFill>
                  <a:srgbClr val="FF0000"/>
                </a:solidFill>
              </a:rPr>
              <a:t>इ) तन्तु </a:t>
            </a:r>
            <a:r>
              <a:rPr lang="ne-NP" sz="4600" b="1" dirty="0">
                <a:solidFill>
                  <a:srgbClr val="FF0000"/>
                </a:solidFill>
              </a:rPr>
              <a:t>स्थानान्तरण (</a:t>
            </a:r>
            <a:r>
              <a:rPr lang="en-US" sz="4600" b="1" dirty="0">
                <a:solidFill>
                  <a:srgbClr val="FF0000"/>
                </a:solidFill>
              </a:rPr>
              <a:t>Tissue Transposal): </a:t>
            </a:r>
            <a:r>
              <a:rPr lang="ne-NP" sz="4600" b="1" dirty="0" smtClean="0">
                <a:solidFill>
                  <a:srgbClr val="FF0000"/>
                </a:solidFill>
              </a:rPr>
              <a:t>	</a:t>
            </a:r>
            <a:r>
              <a:rPr lang="ne-NP" dirty="0" smtClean="0"/>
              <a:t>कहिलेकाहीँ </a:t>
            </a:r>
            <a:r>
              <a:rPr lang="ne-NP" dirty="0"/>
              <a:t>जीवाणु तथा विषाणु शरीरको जुन-जुन तन्तुमा आफ्नो वृद्धि तथा विकास गरेका हुन्छन् त्यही तन्तुको स्थानान्तरणले गर्दा तिनीहरू शरीरबाट बाहिर पलायन हुन पुग्दछन्। यसको उदाहरणका रूपमा तरल तन्तु स्थानान्तरण (</a:t>
            </a:r>
            <a:r>
              <a:rPr lang="en-US" dirty="0"/>
              <a:t>Fluid tissue transposal) </a:t>
            </a:r>
            <a:r>
              <a:rPr lang="ne-NP" dirty="0"/>
              <a:t>लाई लिन सकिन्छ ।</a:t>
            </a:r>
          </a:p>
          <a:p>
            <a:pPr marL="0" indent="0" algn="just">
              <a:buNone/>
            </a:pPr>
            <a:r>
              <a:rPr lang="ne-NP" sz="4500" b="1" dirty="0" smtClean="0">
                <a:solidFill>
                  <a:srgbClr val="FF0000"/>
                </a:solidFill>
              </a:rPr>
              <a:t>शङ्कास्पद </a:t>
            </a:r>
            <a:r>
              <a:rPr lang="ne-NP" sz="4500" b="1" dirty="0">
                <a:solidFill>
                  <a:srgbClr val="FF0000"/>
                </a:solidFill>
              </a:rPr>
              <a:t>जीव तथा सङ्क्रामक रोग (</a:t>
            </a:r>
            <a:r>
              <a:rPr lang="en-US" sz="4500" b="1" dirty="0">
                <a:solidFill>
                  <a:srgbClr val="FF0000"/>
                </a:solidFill>
              </a:rPr>
              <a:t>Susceptible Host and Infectious Disease)</a:t>
            </a:r>
          </a:p>
          <a:p>
            <a:pPr marL="0" indent="0" algn="just">
              <a:buNone/>
            </a:pPr>
            <a:r>
              <a:rPr lang="ne-NP" dirty="0" smtClean="0"/>
              <a:t>	जुन </a:t>
            </a:r>
            <a:r>
              <a:rPr lang="ne-NP" dirty="0"/>
              <a:t>व्यक्तिको शरीरमा रोगका कीटाणुहरू प्रवेश गरी रोग उत्पन्न हुने सम्भावना बढी हुन्छ अर्थात् जसलाई रोग लाग्ने सम्भावना बढी हुन्छ, त्यसलाई रोगग्रहण गर्नलायक व्यक्ति (</a:t>
            </a:r>
            <a:r>
              <a:rPr lang="en-US" dirty="0"/>
              <a:t>Susceptible host) </a:t>
            </a:r>
            <a:r>
              <a:rPr lang="ne-NP" dirty="0"/>
              <a:t>भनिन्छ ।</a:t>
            </a:r>
          </a:p>
          <a:p>
            <a:pPr marL="0" indent="0" algn="just">
              <a:buNone/>
            </a:pPr>
            <a:r>
              <a:rPr lang="ne-NP" dirty="0"/>
              <a:t>व्यक्ति तथा जनावर जोसँग रोगक्षमता तथा प्रतिरोध शक्तिको अभाव छ त्यसैलाई नै रोगग्रहण गर्नलायक व्यक्ति तथा जीव भनिन्छ। वाई पी. वेदीका अनुसार- "कुनै पनि जनावर वा व्यक्ति नै रोगग्रहण गर्नलायक जनावर वा व्यक्ति हो जसले सम्बन्धित पूर्वरोगहरूका लागि रोग क्षमता शक्ति प्राप्त गरेको हुँदैन अर्थात् उसले सुई-खोप लिएको हुँदैन भने ऊ आफैँ रोगग्रहण गर्नका लागि उत्तरदायी हुन्छ ।”</a:t>
            </a:r>
          </a:p>
          <a:p>
            <a:pPr marL="0" indent="0" algn="just">
              <a:buNone/>
            </a:pPr>
            <a:endParaRPr lang="en-US" dirty="0"/>
          </a:p>
        </p:txBody>
      </p:sp>
    </p:spTree>
    <p:extLst>
      <p:ext uri="{BB962C8B-B14F-4D97-AF65-F5344CB8AC3E}">
        <p14:creationId xmlns:p14="http://schemas.microsoft.com/office/powerpoint/2010/main" val="1518857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lvl="0">
              <a:spcBef>
                <a:spcPct val="20000"/>
              </a:spcBef>
            </a:pPr>
            <a:r>
              <a:rPr lang="ne-NP" sz="2700" dirty="0">
                <a:solidFill>
                  <a:prstClr val="black"/>
                </a:solidFill>
                <a:ea typeface="+mn-ea"/>
              </a:rPr>
              <a:t/>
            </a:r>
            <a:br>
              <a:rPr lang="ne-NP" sz="2700" dirty="0">
                <a:solidFill>
                  <a:prstClr val="black"/>
                </a:solidFill>
                <a:ea typeface="+mn-ea"/>
              </a:rPr>
            </a:br>
            <a:r>
              <a:rPr lang="ne-NP" sz="2700" dirty="0" smtClean="0">
                <a:solidFill>
                  <a:prstClr val="black"/>
                </a:solidFill>
                <a:ea typeface="+mn-ea"/>
              </a:rPr>
              <a:t/>
            </a:r>
            <a:br>
              <a:rPr lang="ne-NP" sz="2700" dirty="0" smtClean="0">
                <a:solidFill>
                  <a:prstClr val="black"/>
                </a:solidFill>
                <a:ea typeface="+mn-ea"/>
              </a:rPr>
            </a:br>
            <a:r>
              <a:rPr lang="ne-NP" sz="3600" b="1" dirty="0" smtClean="0">
                <a:solidFill>
                  <a:srgbClr val="FF0000"/>
                </a:solidFill>
                <a:ea typeface="+mn-ea"/>
              </a:rPr>
              <a:t>सङ्क्रामक </a:t>
            </a:r>
            <a:r>
              <a:rPr lang="ne-NP" sz="3600" b="1" dirty="0">
                <a:solidFill>
                  <a:srgbClr val="FF0000"/>
                </a:solidFill>
                <a:ea typeface="+mn-ea"/>
              </a:rPr>
              <a:t>रोगका चक्र र चरणहरू (</a:t>
            </a:r>
            <a:r>
              <a:rPr lang="en-US" sz="3600" b="1" dirty="0">
                <a:solidFill>
                  <a:srgbClr val="FF0000"/>
                </a:solidFill>
                <a:ea typeface="+mn-ea"/>
                <a:cs typeface="+mn-cs"/>
              </a:rPr>
              <a:t>Cycle and Stages of Infectious Diseases)</a:t>
            </a:r>
            <a:br>
              <a:rPr lang="en-US" sz="3600" b="1" dirty="0">
                <a:solidFill>
                  <a:srgbClr val="FF0000"/>
                </a:solidFill>
                <a:ea typeface="+mn-ea"/>
                <a:cs typeface="+mn-cs"/>
              </a:rPr>
            </a:br>
            <a:endParaRPr lang="en-US" sz="5300" b="1" dirty="0">
              <a:solidFill>
                <a:srgbClr val="FF0000"/>
              </a:solidFill>
            </a:endParaRPr>
          </a:p>
        </p:txBody>
      </p:sp>
      <p:sp>
        <p:nvSpPr>
          <p:cNvPr id="3" name="Content Placeholder 2"/>
          <p:cNvSpPr>
            <a:spLocks noGrp="1"/>
          </p:cNvSpPr>
          <p:nvPr>
            <p:ph idx="1"/>
          </p:nvPr>
        </p:nvSpPr>
        <p:spPr>
          <a:xfrm>
            <a:off x="228600" y="1600200"/>
            <a:ext cx="8763000" cy="5105400"/>
          </a:xfrm>
        </p:spPr>
        <p:txBody>
          <a:bodyPr>
            <a:normAutofit lnSpcReduction="10000"/>
          </a:bodyPr>
          <a:lstStyle/>
          <a:p>
            <a:pPr marL="0" indent="0" algn="just">
              <a:buNone/>
            </a:pPr>
            <a:r>
              <a:rPr lang="ne-NP" dirty="0"/>
              <a:t>	</a:t>
            </a:r>
            <a:r>
              <a:rPr lang="en-US" dirty="0" smtClean="0"/>
              <a:t>“</a:t>
            </a:r>
            <a:r>
              <a:rPr lang="ne-NP" dirty="0"/>
              <a:t>कुनै व्यक्तिमा रोगका कीटाणुहरू सम्पर्कमा आइसकेपछि उक्त व्यक्तिले रोगका प्रकार बमोजिम विभिन्न लक्षणहरू देखाई विभिन्न अवस्थामा पुगेर अन्त्यमा रोगका कारक तत्त्ववाट मुक्त हुने प्रक्रियालाई नै सरुवा रोग चक्र भनिन्छ ।" अर्को शब्दमा सरुवा रोग चक्र भन्नाले रोगको मुहानबाट व्यक्तिमा रोगका कीटाणुहरू प्रवेश गरेपछि चक्र सुरु भई रोगी व्यक्ति विभिन्न अवस्थामा पुगेर अन्त्यमा उसको रोग निको भएको अवस्थामा सरुवा रोगको चक्र पूरा हुन्छ । त्यसैले यसलाई सरुवा रोग चक्र भनिन्छ ।</a:t>
            </a:r>
            <a:endParaRPr lang="en-US" dirty="0"/>
          </a:p>
        </p:txBody>
      </p:sp>
    </p:spTree>
    <p:extLst>
      <p:ext uri="{BB962C8B-B14F-4D97-AF65-F5344CB8AC3E}">
        <p14:creationId xmlns:p14="http://schemas.microsoft.com/office/powerpoint/2010/main" val="487306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067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302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fontScale="70000" lnSpcReduction="20000"/>
          </a:bodyPr>
          <a:lstStyle/>
          <a:p>
            <a:pPr marL="0" indent="0" algn="just">
              <a:buNone/>
            </a:pPr>
            <a:endParaRPr lang="ne-NP" sz="4500" dirty="0" smtClean="0">
              <a:solidFill>
                <a:srgbClr val="FF0000"/>
              </a:solidFill>
            </a:endParaRPr>
          </a:p>
          <a:p>
            <a:pPr marL="0" indent="0" algn="just">
              <a:buNone/>
            </a:pPr>
            <a:r>
              <a:rPr lang="ne-NP" sz="4500" dirty="0" smtClean="0">
                <a:solidFill>
                  <a:srgbClr val="FF0000"/>
                </a:solidFill>
              </a:rPr>
              <a:t>१. सङ्क्रमण </a:t>
            </a:r>
            <a:r>
              <a:rPr lang="ne-NP" sz="4500" dirty="0">
                <a:solidFill>
                  <a:srgbClr val="FF0000"/>
                </a:solidFill>
              </a:rPr>
              <a:t>चरण वा सराइ अवधि (</a:t>
            </a:r>
            <a:r>
              <a:rPr lang="en-US" sz="4500" dirty="0">
                <a:solidFill>
                  <a:srgbClr val="FF0000"/>
                </a:solidFill>
              </a:rPr>
              <a:t>Incubation Stage) </a:t>
            </a:r>
            <a:endParaRPr lang="ne-NP" sz="4500" dirty="0" smtClean="0">
              <a:solidFill>
                <a:srgbClr val="FF0000"/>
              </a:solidFill>
            </a:endParaRPr>
          </a:p>
          <a:p>
            <a:pPr marL="0" indent="0" algn="just">
              <a:buNone/>
            </a:pPr>
            <a:r>
              <a:rPr lang="ne-NP" sz="4500" dirty="0" smtClean="0">
                <a:solidFill>
                  <a:srgbClr val="FF0000"/>
                </a:solidFill>
              </a:rPr>
              <a:t>२</a:t>
            </a:r>
            <a:r>
              <a:rPr lang="ne-NP" sz="4500" dirty="0">
                <a:solidFill>
                  <a:srgbClr val="FF0000"/>
                </a:solidFill>
              </a:rPr>
              <a:t>. आक्रमण चरण (</a:t>
            </a:r>
            <a:r>
              <a:rPr lang="en-US" sz="4500" dirty="0">
                <a:solidFill>
                  <a:srgbClr val="FF0000"/>
                </a:solidFill>
              </a:rPr>
              <a:t>Prodromal Stage)</a:t>
            </a:r>
          </a:p>
          <a:p>
            <a:pPr marL="0" indent="0" algn="just">
              <a:buNone/>
            </a:pPr>
            <a:r>
              <a:rPr lang="ne-NP" sz="4500" dirty="0">
                <a:solidFill>
                  <a:srgbClr val="FF0000"/>
                </a:solidFill>
              </a:rPr>
              <a:t>३. रोगको चरमोत्कर्ष चरण (</a:t>
            </a:r>
            <a:r>
              <a:rPr lang="en-US" sz="4500" dirty="0" err="1">
                <a:solidFill>
                  <a:srgbClr val="FF0000"/>
                </a:solidFill>
              </a:rPr>
              <a:t>Fastigium</a:t>
            </a:r>
            <a:r>
              <a:rPr lang="en-US" sz="4500" dirty="0">
                <a:solidFill>
                  <a:srgbClr val="FF0000"/>
                </a:solidFill>
              </a:rPr>
              <a:t> Stage)</a:t>
            </a:r>
          </a:p>
          <a:p>
            <a:pPr marL="0" indent="0" algn="just">
              <a:buNone/>
            </a:pPr>
            <a:r>
              <a:rPr lang="ne-NP" sz="4500" dirty="0">
                <a:solidFill>
                  <a:srgbClr val="FF0000"/>
                </a:solidFill>
              </a:rPr>
              <a:t>४. अवरोहण चरण (</a:t>
            </a:r>
            <a:r>
              <a:rPr lang="en-US" sz="4500" dirty="0" err="1">
                <a:solidFill>
                  <a:srgbClr val="FF0000"/>
                </a:solidFill>
              </a:rPr>
              <a:t>Defervescence</a:t>
            </a:r>
            <a:r>
              <a:rPr lang="en-US" sz="4500" dirty="0">
                <a:solidFill>
                  <a:srgbClr val="FF0000"/>
                </a:solidFill>
              </a:rPr>
              <a:t> Stage)</a:t>
            </a:r>
          </a:p>
          <a:p>
            <a:pPr marL="0" indent="0" algn="just">
              <a:buNone/>
            </a:pPr>
            <a:r>
              <a:rPr lang="ne-NP" sz="4500" dirty="0">
                <a:solidFill>
                  <a:srgbClr val="FF0000"/>
                </a:solidFill>
              </a:rPr>
              <a:t>५. सुधारात्मक चरण (</a:t>
            </a:r>
            <a:r>
              <a:rPr lang="en-US" sz="4500" dirty="0">
                <a:solidFill>
                  <a:srgbClr val="FF0000"/>
                </a:solidFill>
              </a:rPr>
              <a:t>Convalescence Stage)</a:t>
            </a:r>
          </a:p>
          <a:p>
            <a:pPr marL="0" indent="0" algn="just">
              <a:buNone/>
            </a:pPr>
            <a:r>
              <a:rPr lang="ne-NP" sz="4500" dirty="0">
                <a:solidFill>
                  <a:srgbClr val="FF0000"/>
                </a:solidFill>
              </a:rPr>
              <a:t>६. स्वास्थ्यलाभको चरण (</a:t>
            </a:r>
            <a:r>
              <a:rPr lang="en-US" sz="4500" dirty="0">
                <a:solidFill>
                  <a:srgbClr val="FF0000"/>
                </a:solidFill>
              </a:rPr>
              <a:t>Defection Stage</a:t>
            </a:r>
            <a:r>
              <a:rPr lang="en-US" sz="4500" dirty="0" smtClean="0">
                <a:solidFill>
                  <a:srgbClr val="FF0000"/>
                </a:solidFill>
              </a:rPr>
              <a:t>)</a:t>
            </a:r>
            <a:endParaRPr lang="ne-NP" sz="4500" dirty="0" smtClean="0">
              <a:solidFill>
                <a:srgbClr val="FF0000"/>
              </a:solidFill>
            </a:endParaRPr>
          </a:p>
          <a:p>
            <a:pPr marL="0" indent="0" algn="just">
              <a:buNone/>
            </a:pPr>
            <a:endParaRPr lang="en-US" sz="4500" dirty="0">
              <a:solidFill>
                <a:srgbClr val="FF0000"/>
              </a:solidFill>
            </a:endParaRPr>
          </a:p>
          <a:p>
            <a:pPr marL="514350" indent="-514350" algn="just">
              <a:buAutoNum type="hindiNumPeriod"/>
            </a:pPr>
            <a:r>
              <a:rPr lang="ne-NP" sz="4400" dirty="0" smtClean="0">
                <a:solidFill>
                  <a:srgbClr val="FF0000"/>
                </a:solidFill>
              </a:rPr>
              <a:t>सङ्क्रमण </a:t>
            </a:r>
            <a:r>
              <a:rPr lang="ne-NP" sz="4400" dirty="0">
                <a:solidFill>
                  <a:srgbClr val="FF0000"/>
                </a:solidFill>
              </a:rPr>
              <a:t>चरण वा सराइ अवधि (</a:t>
            </a:r>
            <a:r>
              <a:rPr lang="en-US" sz="4400" dirty="0">
                <a:solidFill>
                  <a:srgbClr val="FF0000"/>
                </a:solidFill>
              </a:rPr>
              <a:t>Incubation Stage): </a:t>
            </a:r>
            <a:endParaRPr lang="ne-NP" sz="4400" dirty="0" smtClean="0">
              <a:solidFill>
                <a:srgbClr val="FF0000"/>
              </a:solidFill>
            </a:endParaRPr>
          </a:p>
          <a:p>
            <a:pPr marL="0" indent="0" algn="just">
              <a:buNone/>
            </a:pPr>
            <a:r>
              <a:rPr lang="en-US" sz="4000" dirty="0" smtClean="0"/>
              <a:t>“</a:t>
            </a:r>
            <a:r>
              <a:rPr lang="ne-NP" sz="4000" dirty="0" smtClean="0"/>
              <a:t>व्यक्तिमा जीवाणु </a:t>
            </a:r>
            <a:r>
              <a:rPr lang="ne-NP" sz="4000" dirty="0"/>
              <a:t>वा विषाणु प्रवेश गरेको मितिदेखि रोगका प्रथम लक्षण नदेखिने बेलासम्मको अवस्थालाई सङ्क्रमणकाल भनिन्छ </a:t>
            </a:r>
            <a:r>
              <a:rPr lang="ne-NP" sz="4000" dirty="0" smtClean="0"/>
              <a:t>यो </a:t>
            </a:r>
            <a:r>
              <a:rPr lang="ne-NP" sz="4000" dirty="0"/>
              <a:t>अवस्थामा रोगका कारक तत्त्वहरूले शरीरमा आफ्नो गुणात्मक वृद्धि गर्छन् तर सङ्क्रमित व्यक्तिले कुनै पनि रोगका लक्षणहरू देखाउन सक्दैन </a:t>
            </a:r>
            <a:r>
              <a:rPr lang="ne-NP" sz="4000" dirty="0" smtClean="0"/>
              <a:t>।</a:t>
            </a:r>
            <a:endParaRPr lang="ne-NP" sz="4000" dirty="0"/>
          </a:p>
        </p:txBody>
      </p:sp>
    </p:spTree>
    <p:extLst>
      <p:ext uri="{BB962C8B-B14F-4D97-AF65-F5344CB8AC3E}">
        <p14:creationId xmlns:p14="http://schemas.microsoft.com/office/powerpoint/2010/main" val="3147429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marL="0" indent="0" algn="just">
              <a:buNone/>
            </a:pPr>
            <a:r>
              <a:rPr lang="ne-NP" b="1" dirty="0" smtClean="0">
                <a:solidFill>
                  <a:srgbClr val="FF0000"/>
                </a:solidFill>
              </a:rPr>
              <a:t>२</a:t>
            </a:r>
            <a:r>
              <a:rPr lang="ne-NP" b="1" dirty="0">
                <a:solidFill>
                  <a:srgbClr val="FF0000"/>
                </a:solidFill>
              </a:rPr>
              <a:t>. आक्रमण चरण (</a:t>
            </a:r>
            <a:r>
              <a:rPr lang="en-US" b="1" dirty="0">
                <a:solidFill>
                  <a:srgbClr val="FF0000"/>
                </a:solidFill>
              </a:rPr>
              <a:t>Prodromal Stage): </a:t>
            </a:r>
            <a:endParaRPr lang="ne-NP" b="1" dirty="0" smtClean="0">
              <a:solidFill>
                <a:srgbClr val="FF0000"/>
              </a:solidFill>
            </a:endParaRPr>
          </a:p>
          <a:p>
            <a:pPr marL="0" indent="0" algn="just">
              <a:buNone/>
            </a:pPr>
            <a:r>
              <a:rPr lang="ne-NP" b="1" dirty="0">
                <a:solidFill>
                  <a:srgbClr val="FF0000"/>
                </a:solidFill>
              </a:rPr>
              <a:t>	</a:t>
            </a:r>
            <a:r>
              <a:rPr lang="en-US" dirty="0" smtClean="0"/>
              <a:t>“</a:t>
            </a:r>
            <a:r>
              <a:rPr lang="ne-NP" dirty="0"/>
              <a:t>यो चरण १ देखि ४ दिनसम्म चल्ने छोटो अवधि हो र यस कालमा व्यक्तिमा रोगको अस्पष्ट लक्षण तथा चिन्हहरू देखा पर्छन् । त्यसले गर्दा यही रोग हो भनी निदान गर्न पनि प्रायः सम्भव हुँदैन ।” </a:t>
            </a:r>
            <a:r>
              <a:rPr lang="ne-NP" dirty="0" smtClean="0"/>
              <a:t>यस </a:t>
            </a:r>
            <a:r>
              <a:rPr lang="ne-NP" dirty="0"/>
              <a:t>अवस्थाका लक्षणहरूमा शरीर दुख्ने, ज्वरो आउने, टाउको दुख्ने, खाना खान मन नहुने, रुघाखोकी लाग्ने, शरीर चिलाउने, बेचैनी हुने, पाचन प्रणालीमा असन्तुलन हुने आदि जस्ता लक्षणहरू देखापर्छन् । यो अवस्थामा रोगका साधारण लक्षणहरू देखापर्ने हुनाले रोगको निदान तथा उपचार गर्न </a:t>
            </a:r>
            <a:r>
              <a:rPr lang="ne-NP" dirty="0" smtClean="0"/>
              <a:t>कठिन पर्छ ।</a:t>
            </a:r>
          </a:p>
        </p:txBody>
      </p:sp>
    </p:spTree>
    <p:extLst>
      <p:ext uri="{BB962C8B-B14F-4D97-AF65-F5344CB8AC3E}">
        <p14:creationId xmlns:p14="http://schemas.microsoft.com/office/powerpoint/2010/main" val="1034494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839200" cy="6477000"/>
          </a:xfrm>
        </p:spPr>
        <p:txBody>
          <a:bodyPr>
            <a:normAutofit fontScale="85000" lnSpcReduction="20000"/>
          </a:bodyPr>
          <a:lstStyle/>
          <a:p>
            <a:pPr marL="0" indent="0" algn="just">
              <a:buNone/>
            </a:pPr>
            <a:r>
              <a:rPr lang="ne-NP" b="1" dirty="0">
                <a:solidFill>
                  <a:srgbClr val="FF0000"/>
                </a:solidFill>
              </a:rPr>
              <a:t>३. रोगको चरमोत्कर्ष चरण (</a:t>
            </a:r>
            <a:r>
              <a:rPr lang="en-US" b="1" dirty="0" err="1">
                <a:solidFill>
                  <a:srgbClr val="FF0000"/>
                </a:solidFill>
              </a:rPr>
              <a:t>Fastigium</a:t>
            </a:r>
            <a:r>
              <a:rPr lang="en-US" b="1" dirty="0">
                <a:solidFill>
                  <a:srgbClr val="FF0000"/>
                </a:solidFill>
              </a:rPr>
              <a:t> Stage</a:t>
            </a:r>
            <a:r>
              <a:rPr lang="en-US" b="1" dirty="0" smtClean="0">
                <a:solidFill>
                  <a:srgbClr val="FF0000"/>
                </a:solidFill>
              </a:rPr>
              <a:t>):</a:t>
            </a:r>
            <a:endParaRPr lang="ne-NP" b="1" dirty="0" smtClean="0">
              <a:solidFill>
                <a:srgbClr val="FF0000"/>
              </a:solidFill>
            </a:endParaRPr>
          </a:p>
          <a:p>
            <a:pPr marL="0" indent="0" algn="just">
              <a:buNone/>
            </a:pPr>
            <a:r>
              <a:rPr lang="ne-NP" b="1" dirty="0">
                <a:solidFill>
                  <a:srgbClr val="FF0000"/>
                </a:solidFill>
              </a:rPr>
              <a:t>	</a:t>
            </a:r>
            <a:r>
              <a:rPr lang="en-US" b="1" dirty="0" smtClean="0">
                <a:solidFill>
                  <a:srgbClr val="FF0000"/>
                </a:solidFill>
              </a:rPr>
              <a:t> </a:t>
            </a:r>
            <a:r>
              <a:rPr lang="en-US" dirty="0"/>
              <a:t>"</a:t>
            </a:r>
            <a:r>
              <a:rPr lang="ne-NP" dirty="0"/>
              <a:t>यसले रोगको उच्चतालाई जनाउँदछ। यो अवस्थामा स्पष्ट रूपमा रोगका लक्षण तथा चिन्हहरू देखा पर्छन् । बिरामी थला पर्छ । रोगको निदान तथा उपचार गर्न कठिन पर्दैन । यस अवस्थामा बिरामी घरमा वा अस्पतालमा हुन्छ । त्यसले गर्दा ऊसंग धेरै व्यक्तिहरूको सम्पर्क पाउदैन तथापि यो अवस्था उच्च रूपले रोग सर्ने अवस्था हो।" </a:t>
            </a:r>
            <a:endParaRPr lang="ne-NP" dirty="0" smtClean="0"/>
          </a:p>
          <a:p>
            <a:pPr marL="0" indent="0" algn="just">
              <a:buNone/>
            </a:pPr>
            <a:r>
              <a:rPr lang="ne-NP" b="1" dirty="0" smtClean="0">
                <a:solidFill>
                  <a:srgbClr val="FF0000"/>
                </a:solidFill>
              </a:rPr>
              <a:t>४</a:t>
            </a:r>
            <a:r>
              <a:rPr lang="ne-NP" b="1" dirty="0">
                <a:solidFill>
                  <a:srgbClr val="FF0000"/>
                </a:solidFill>
              </a:rPr>
              <a:t>. अवरोहण चरण (</a:t>
            </a:r>
            <a:r>
              <a:rPr lang="en-US" b="1" dirty="0" err="1">
                <a:solidFill>
                  <a:srgbClr val="FF0000"/>
                </a:solidFill>
              </a:rPr>
              <a:t>Defervescence</a:t>
            </a:r>
            <a:r>
              <a:rPr lang="en-US" b="1" dirty="0">
                <a:solidFill>
                  <a:srgbClr val="FF0000"/>
                </a:solidFill>
              </a:rPr>
              <a:t> Stage): </a:t>
            </a:r>
            <a:endParaRPr lang="ne-NP" b="1" dirty="0" smtClean="0">
              <a:solidFill>
                <a:srgbClr val="FF0000"/>
              </a:solidFill>
            </a:endParaRPr>
          </a:p>
          <a:p>
            <a:pPr marL="0" indent="0" algn="just">
              <a:buNone/>
            </a:pPr>
            <a:r>
              <a:rPr lang="ne-NP" b="1" dirty="0">
                <a:solidFill>
                  <a:srgbClr val="FF0000"/>
                </a:solidFill>
              </a:rPr>
              <a:t>	</a:t>
            </a:r>
            <a:r>
              <a:rPr lang="en-US" dirty="0" smtClean="0"/>
              <a:t>"</a:t>
            </a:r>
            <a:r>
              <a:rPr lang="ne-NP" dirty="0"/>
              <a:t>यस चरणमा रोगीले आफूलाई सन्चो भएको महसुस गर्न थाल्छ, शरीरले रोगसँग लड्ने प्रतिरोध शक्तिको प्रतिक्रिया जनाउँछ ।” </a:t>
            </a:r>
            <a:r>
              <a:rPr lang="ne-NP" dirty="0" smtClean="0"/>
              <a:t>रोगीको </a:t>
            </a:r>
            <a:r>
              <a:rPr lang="ne-NP" dirty="0"/>
              <a:t>उचित हेरचाह नभएमा यो अवस्था लम्बिन पनि सक्छ । यदि रोगीले राम्रो उपचार नपाएमा रोगको वर्णपट अनुरूप व्यक्तिको स्वास्थ्य स्थिति नराम्रोतिर लाग्छ ।</a:t>
            </a:r>
          </a:p>
          <a:p>
            <a:pPr marL="0" indent="0" algn="just">
              <a:buNone/>
            </a:pPr>
            <a:r>
              <a:rPr lang="ne-NP" dirty="0">
                <a:solidFill>
                  <a:srgbClr val="FF0000"/>
                </a:solidFill>
              </a:rPr>
              <a:t>५. सुधारात्मक चरण (</a:t>
            </a:r>
            <a:r>
              <a:rPr lang="en-US" dirty="0">
                <a:solidFill>
                  <a:srgbClr val="FF0000"/>
                </a:solidFill>
              </a:rPr>
              <a:t>Convalescence Stage</a:t>
            </a:r>
            <a:r>
              <a:rPr lang="en-US" dirty="0" smtClean="0">
                <a:solidFill>
                  <a:srgbClr val="FF0000"/>
                </a:solidFill>
              </a:rPr>
              <a:t>):</a:t>
            </a:r>
            <a:endParaRPr lang="ne-NP" dirty="0" smtClean="0">
              <a:solidFill>
                <a:srgbClr val="FF0000"/>
              </a:solidFill>
            </a:endParaRPr>
          </a:p>
          <a:p>
            <a:pPr marL="0" indent="0" algn="just">
              <a:buNone/>
            </a:pPr>
            <a:r>
              <a:rPr lang="ne-NP" dirty="0">
                <a:solidFill>
                  <a:srgbClr val="FF0000"/>
                </a:solidFill>
              </a:rPr>
              <a:t>	</a:t>
            </a:r>
            <a:r>
              <a:rPr lang="en-US" dirty="0" smtClean="0">
                <a:solidFill>
                  <a:srgbClr val="FF0000"/>
                </a:solidFill>
              </a:rPr>
              <a:t> </a:t>
            </a:r>
            <a:r>
              <a:rPr lang="en-US" dirty="0"/>
              <a:t>“</a:t>
            </a:r>
            <a:r>
              <a:rPr lang="ne-NP" dirty="0"/>
              <a:t>यसले रोगको फैलावटलाई नियन्त्रण गर्न कठिन हुने अवस्थालाई जनाउँदछ। रोग यद्यपि सर्न सक्ने स्थितिमा हुन्छ। यदि रोगी व्यक्ति अन्य व्यक्तिहरूसँग मिसिएमा उसले अरूमा रोग सार्न सक्छ</a:t>
            </a:r>
            <a:r>
              <a:rPr lang="ne-NP" dirty="0" smtClean="0"/>
              <a:t>।"</a:t>
            </a:r>
            <a:endParaRPr lang="en-US" dirty="0"/>
          </a:p>
        </p:txBody>
      </p:sp>
    </p:spTree>
    <p:extLst>
      <p:ext uri="{BB962C8B-B14F-4D97-AF65-F5344CB8AC3E}">
        <p14:creationId xmlns:p14="http://schemas.microsoft.com/office/powerpoint/2010/main" val="3667232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324600"/>
          </a:xfrm>
        </p:spPr>
        <p:txBody>
          <a:bodyPr>
            <a:normAutofit/>
          </a:bodyPr>
          <a:lstStyle/>
          <a:p>
            <a:pPr marL="0" indent="0" algn="just">
              <a:buNone/>
            </a:pPr>
            <a:r>
              <a:rPr lang="ne-NP" dirty="0"/>
              <a:t>यस चरणमा रोगीले आफूलाई पूर्ण रूपले ठीक भएको सम्झी लापरबाही गरेर जथाभाबी गरेमा वा औषधी सेवन नगरेमा रोग पुनः दोहोरिन पनि सक्छ । यो अवस्थामा रोगी सुरुको आक्रमणकालको अवस्थामा जस्तो हुन पुग्छ ।</a:t>
            </a:r>
          </a:p>
          <a:p>
            <a:pPr marL="0" indent="0" algn="just">
              <a:buNone/>
            </a:pPr>
            <a:r>
              <a:rPr lang="ne-NP" b="1" dirty="0">
                <a:solidFill>
                  <a:srgbClr val="FF0000"/>
                </a:solidFill>
              </a:rPr>
              <a:t>६. स्वास्थ्यलाभको चरण (</a:t>
            </a:r>
            <a:r>
              <a:rPr lang="en-US" b="1" dirty="0">
                <a:solidFill>
                  <a:srgbClr val="FF0000"/>
                </a:solidFill>
              </a:rPr>
              <a:t>Defection Stage): </a:t>
            </a:r>
            <a:r>
              <a:rPr lang="ne-NP" dirty="0"/>
              <a:t>रोगीले यस चरणमा आएर पूर्ण रूपले स्वास्थ्य लाभ गरेको हुन्छ तर कहिलेकाहीँ मात्र रोग दोहोरिन सक्छ । कुनै-कुनै रोगमा यस अवस्थामा आइसकेका व्यक्ति पनि रोगवाहकका रूपमा रहेर काम गरेका हुन्छन् । यसको उदाहरणका रूपमा क्षयरोग लागेर यो अवस्थामा पुगेको व्यक्तिलाई लिन </a:t>
            </a:r>
            <a:r>
              <a:rPr lang="ne-NP"/>
              <a:t>सकिन्छ </a:t>
            </a:r>
            <a:r>
              <a:rPr lang="ne-NP" smtClean="0"/>
              <a:t>।</a:t>
            </a:r>
            <a:endParaRPr lang="en-US" dirty="0"/>
          </a:p>
        </p:txBody>
      </p:sp>
    </p:spTree>
    <p:extLst>
      <p:ext uri="{BB962C8B-B14F-4D97-AF65-F5344CB8AC3E}">
        <p14:creationId xmlns:p14="http://schemas.microsoft.com/office/powerpoint/2010/main" val="3137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descr="C:\Users\Hp\Downloads\298190957_593925819015358_2329640935679790730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82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160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ne-NP" sz="2800" b="1" dirty="0">
                <a:solidFill>
                  <a:srgbClr val="FF0000"/>
                </a:solidFill>
              </a:rPr>
              <a:t>सुरक्षात्मक शक्तिको अर्थ (</a:t>
            </a:r>
            <a:r>
              <a:rPr lang="en-US" sz="2800" b="1" dirty="0">
                <a:solidFill>
                  <a:srgbClr val="FF0000"/>
                </a:solidFill>
              </a:rPr>
              <a:t>Meaning of Immunity):</a:t>
            </a:r>
          </a:p>
        </p:txBody>
      </p:sp>
      <p:sp>
        <p:nvSpPr>
          <p:cNvPr id="3" name="Content Placeholder 2"/>
          <p:cNvSpPr>
            <a:spLocks noGrp="1"/>
          </p:cNvSpPr>
          <p:nvPr>
            <p:ph idx="1"/>
          </p:nvPr>
        </p:nvSpPr>
        <p:spPr>
          <a:xfrm>
            <a:off x="304800" y="990600"/>
            <a:ext cx="8610600" cy="5715000"/>
          </a:xfrm>
        </p:spPr>
        <p:txBody>
          <a:bodyPr>
            <a:normAutofit fontScale="85000" lnSpcReduction="20000"/>
          </a:bodyPr>
          <a:lstStyle/>
          <a:p>
            <a:pPr marL="0" indent="0" algn="just">
              <a:buNone/>
            </a:pPr>
            <a:r>
              <a:rPr lang="en-US" dirty="0" smtClean="0"/>
              <a:t>	</a:t>
            </a:r>
            <a:r>
              <a:rPr lang="ne-NP" dirty="0" smtClean="0"/>
              <a:t>व्यक्तिको </a:t>
            </a:r>
            <a:r>
              <a:rPr lang="ne-NP" dirty="0"/>
              <a:t>शरीरमा रोगका कारकतत्त्वको आक्रमणप्रति रोग प्रतिरोधात्मक शक्ति प्राकृतिक रूपले रहेको हुन्छ र यो शक्ति प्रत्येक व्यक्तिमा फरक-फरक हुन्छ, जसले गर्दा एउटै वातावरणमा रहेर पनि रोग प्रतिरोधात्मक क्षमता कम हुने व्यक्ति रोगी हुन्छ भने यो शक्ति बढी हुने व्यक्ति स्वास्थ्यकर रहन्छ । वास्तवमा मानव शरीरमा जीवाणु तथा विषाणुहरूको प्रवेशपछि हुने सङ्क्रमणलाई रोक्ने तथा त्यसको प्रतिकार गर्ने सामूहिक शक्तिलाई सुरक्षात्मक शक्ति (</a:t>
            </a:r>
            <a:r>
              <a:rPr lang="en-US" dirty="0"/>
              <a:t>Immunity) </a:t>
            </a:r>
            <a:r>
              <a:rPr lang="ne-NP" dirty="0"/>
              <a:t>भनिन्छ । यसलाई अर्को शब्दमा भन्ने हो भने सुरक्षात्मक शक्ति भन्नाले शरीरको त्यो स्थिति हो, जसले रोगका कारकतत्त्वहरूको आक्रमणबाट शरीरलाई सुरक्षा प्रदान गर्ने कार्य गर्छ ।</a:t>
            </a:r>
          </a:p>
          <a:p>
            <a:pPr marL="0" indent="0" algn="just">
              <a:buNone/>
            </a:pPr>
            <a:r>
              <a:rPr lang="ne-NP" dirty="0"/>
              <a:t>आधुनिक अवधारणाअनुसार- "सुरक्षात्मक शक्ति शरीरको त्यस्तो आन्तरिक शक्ति हो, जसले बाहिरी कीटाणुहरू शरीरमा प्रवेश गरेमा त्यसलाई पत्ता लगाउने, नष्ट गर्ने र बाहिर हटाइदिने गर्दछ </a:t>
            </a:r>
            <a:r>
              <a:rPr lang="ne-NP" dirty="0" smtClean="0"/>
              <a:t>।”</a:t>
            </a:r>
            <a:endParaRPr lang="ne-NP" dirty="0"/>
          </a:p>
        </p:txBody>
      </p:sp>
    </p:spTree>
    <p:extLst>
      <p:ext uri="{BB962C8B-B14F-4D97-AF65-F5344CB8AC3E}">
        <p14:creationId xmlns:p14="http://schemas.microsoft.com/office/powerpoint/2010/main" val="3651633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e-NP" dirty="0">
                <a:solidFill>
                  <a:srgbClr val="FF0000"/>
                </a:solidFill>
              </a:rPr>
              <a:t>सुरक्षात्मक शक्तिका प्रकारहरू (</a:t>
            </a:r>
            <a:r>
              <a:rPr lang="en-US" dirty="0">
                <a:solidFill>
                  <a:srgbClr val="FF0000"/>
                </a:solidFill>
              </a:rPr>
              <a:t>Types of Immunity):</a:t>
            </a:r>
          </a:p>
        </p:txBody>
      </p:sp>
      <p:sp>
        <p:nvSpPr>
          <p:cNvPr id="3" name="Content Placeholder 2"/>
          <p:cNvSpPr>
            <a:spLocks noGrp="1"/>
          </p:cNvSpPr>
          <p:nvPr>
            <p:ph idx="1"/>
          </p:nvPr>
        </p:nvSpPr>
        <p:spPr>
          <a:xfrm>
            <a:off x="457200" y="1600200"/>
            <a:ext cx="8229600" cy="4953000"/>
          </a:xfrm>
        </p:spPr>
        <p:txBody>
          <a:bodyPr>
            <a:normAutofit/>
          </a:bodyPr>
          <a:lstStyle/>
          <a:p>
            <a:pPr marL="0" indent="0" algn="just">
              <a:buNone/>
            </a:pPr>
            <a:r>
              <a:rPr lang="ne-NP" dirty="0" smtClean="0"/>
              <a:t>सुरक्षात्मक शक्तिलाई</a:t>
            </a:r>
            <a:r>
              <a:rPr lang="en-US" dirty="0" smtClean="0"/>
              <a:t> </a:t>
            </a:r>
            <a:r>
              <a:rPr lang="ne-NP" dirty="0" smtClean="0"/>
              <a:t>तिनको </a:t>
            </a:r>
            <a:r>
              <a:rPr lang="ne-NP" dirty="0"/>
              <a:t>प्रकृति तथा प्रभावकारिताका आधारमा वर्गीकरण गर्ने गरिन्छ, </a:t>
            </a:r>
            <a:r>
              <a:rPr lang="ne-NP" dirty="0" smtClean="0"/>
              <a:t>जसलाई</a:t>
            </a:r>
            <a:r>
              <a:rPr lang="en-US" dirty="0" smtClean="0"/>
              <a:t> </a:t>
            </a:r>
            <a:r>
              <a:rPr lang="ne-NP" dirty="0" smtClean="0"/>
              <a:t>निम्नलिखित </a:t>
            </a:r>
            <a:r>
              <a:rPr lang="ne-NP" dirty="0"/>
              <a:t>तालिकावाट स्पष्ट पार्न </a:t>
            </a:r>
            <a:r>
              <a:rPr lang="ne-NP" dirty="0" smtClean="0"/>
              <a:t>सकिन्छ</a:t>
            </a:r>
            <a:r>
              <a:rPr lang="en-US" dirty="0" smtClean="0"/>
              <a:t> l</a:t>
            </a:r>
            <a:endParaRPr lang="ne-NP" dirty="0" smtClean="0"/>
          </a:p>
          <a:p>
            <a:pPr marL="0" indent="0" algn="just">
              <a:buNone/>
            </a:pPr>
            <a:r>
              <a:rPr lang="ne-NP" dirty="0" smtClean="0"/>
              <a:t>यो दुई किसिमको हुन्छ ।</a:t>
            </a:r>
          </a:p>
          <a:p>
            <a:pPr marL="514350" indent="-514350">
              <a:buAutoNum type="hindiNumPeriod"/>
            </a:pPr>
            <a:r>
              <a:rPr lang="ne-NP" b="1" dirty="0">
                <a:solidFill>
                  <a:srgbClr val="FF0000"/>
                </a:solidFill>
              </a:rPr>
              <a:t>प्राकृतिक सुरक्षात्मक शक्ति (</a:t>
            </a:r>
            <a:r>
              <a:rPr lang="en-US" b="1" dirty="0">
                <a:solidFill>
                  <a:srgbClr val="FF0000"/>
                </a:solidFill>
              </a:rPr>
              <a:t>Natural Immunity) </a:t>
            </a:r>
            <a:endParaRPr lang="ne-NP" b="1" dirty="0">
              <a:solidFill>
                <a:srgbClr val="FF0000"/>
              </a:solidFill>
            </a:endParaRPr>
          </a:p>
          <a:p>
            <a:pPr marL="514350" indent="-514350">
              <a:buAutoNum type="hindiNumPeriod"/>
            </a:pPr>
            <a:r>
              <a:rPr lang="ne-NP" b="1" dirty="0">
                <a:solidFill>
                  <a:srgbClr val="FF0000"/>
                </a:solidFill>
              </a:rPr>
              <a:t>आर्जित सुरक्षात्मक शक्ति (</a:t>
            </a:r>
            <a:r>
              <a:rPr lang="en-US" b="1" dirty="0">
                <a:solidFill>
                  <a:srgbClr val="FF0000"/>
                </a:solidFill>
              </a:rPr>
              <a:t>Acquired Immunity)</a:t>
            </a:r>
          </a:p>
          <a:p>
            <a:pPr marL="0" indent="0" algn="just">
              <a:buNone/>
            </a:pPr>
            <a:endParaRPr lang="en-US" dirty="0"/>
          </a:p>
        </p:txBody>
      </p:sp>
    </p:spTree>
    <p:extLst>
      <p:ext uri="{BB962C8B-B14F-4D97-AF65-F5344CB8AC3E}">
        <p14:creationId xmlns:p14="http://schemas.microsoft.com/office/powerpoint/2010/main" val="2654513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400800"/>
          </a:xfrm>
        </p:spPr>
        <p:txBody>
          <a:bodyPr>
            <a:normAutofit fontScale="85000" lnSpcReduction="10000"/>
          </a:bodyPr>
          <a:lstStyle/>
          <a:p>
            <a:pPr marL="0" indent="0">
              <a:buNone/>
            </a:pPr>
            <a:endParaRPr lang="ne-NP" dirty="0"/>
          </a:p>
          <a:p>
            <a:pPr marL="0" indent="0">
              <a:buNone/>
            </a:pPr>
            <a:r>
              <a:rPr lang="en-US" b="1" dirty="0" smtClean="0">
                <a:solidFill>
                  <a:srgbClr val="FF0000"/>
                </a:solidFill>
              </a:rPr>
              <a:t>(</a:t>
            </a:r>
            <a:r>
              <a:rPr lang="ne-NP" b="1" dirty="0">
                <a:solidFill>
                  <a:srgbClr val="FF0000"/>
                </a:solidFill>
              </a:rPr>
              <a:t>क) प्राकृतिक सुरक्षात्मक शक्ति (</a:t>
            </a:r>
            <a:r>
              <a:rPr lang="en-US" b="1" dirty="0">
                <a:solidFill>
                  <a:srgbClr val="FF0000"/>
                </a:solidFill>
              </a:rPr>
              <a:t>Natural Immunity)</a:t>
            </a:r>
          </a:p>
          <a:p>
            <a:pPr marL="0" indent="0" algn="just">
              <a:buNone/>
            </a:pPr>
            <a:r>
              <a:rPr lang="ne-NP" dirty="0" smtClean="0"/>
              <a:t>	कुनै </a:t>
            </a:r>
            <a:r>
              <a:rPr lang="ne-NP" dirty="0"/>
              <a:t>पनि मानिस वा जनावरमा जन्मेदेखि नै अथवा कुनै खास कारणले गर्दा शरीरमा रहेको सुरक्षात्मक शक्तिलाई प्राकृतिक सुरक्षात्मक शक्ति (</a:t>
            </a:r>
            <a:r>
              <a:rPr lang="en-US" dirty="0"/>
              <a:t>Natural immunity) </a:t>
            </a:r>
            <a:r>
              <a:rPr lang="ne-NP" dirty="0"/>
              <a:t>भनिन्छ । यसलाई तीन भागमा विभाजन गरिएको छ</a:t>
            </a:r>
          </a:p>
          <a:p>
            <a:pPr marL="0" indent="0" algn="just">
              <a:buNone/>
            </a:pPr>
            <a:r>
              <a:rPr lang="ne-NP" b="1" dirty="0">
                <a:solidFill>
                  <a:srgbClr val="FF0000"/>
                </a:solidFill>
              </a:rPr>
              <a:t>१) जातिगत (</a:t>
            </a:r>
            <a:r>
              <a:rPr lang="en-US" b="1" dirty="0">
                <a:solidFill>
                  <a:srgbClr val="FF0000"/>
                </a:solidFill>
              </a:rPr>
              <a:t>Species) : </a:t>
            </a:r>
            <a:r>
              <a:rPr lang="ne-NP" dirty="0"/>
              <a:t>कुनै-कुनै खास जनावर जातमा कुनै-कुनै खास रोगका लागि सुरक्षात्मक शक्ति प्राकृतिक रूपले प्राप्त गरेका हुन्छन् । जस्तै कुखुरालाई धनुष्टङ्कार (</a:t>
            </a:r>
            <a:r>
              <a:rPr lang="en-US" dirty="0"/>
              <a:t>Tetanus) </a:t>
            </a:r>
            <a:r>
              <a:rPr lang="ne-NP" dirty="0"/>
              <a:t>लाग्दैन, कुकुर तथा मुसालाई क्षयरोग (</a:t>
            </a:r>
            <a:r>
              <a:rPr lang="en-US" dirty="0" err="1"/>
              <a:t>T.B</a:t>
            </a:r>
            <a:r>
              <a:rPr lang="en-US" dirty="0" smtClean="0"/>
              <a:t>.)</a:t>
            </a:r>
            <a:r>
              <a:rPr lang="ne-NP" dirty="0" smtClean="0"/>
              <a:t> लाग्दैन </a:t>
            </a:r>
            <a:r>
              <a:rPr lang="ne-NP" dirty="0"/>
              <a:t>।</a:t>
            </a:r>
          </a:p>
          <a:p>
            <a:pPr marL="0" indent="0" algn="just">
              <a:buNone/>
            </a:pPr>
            <a:r>
              <a:rPr lang="ne-NP" b="1" dirty="0">
                <a:solidFill>
                  <a:srgbClr val="FF0000"/>
                </a:solidFill>
              </a:rPr>
              <a:t>२) वंशाणुगत (</a:t>
            </a:r>
            <a:r>
              <a:rPr lang="en-US" b="1" dirty="0">
                <a:solidFill>
                  <a:srgbClr val="FF0000"/>
                </a:solidFill>
              </a:rPr>
              <a:t>Racial): </a:t>
            </a:r>
            <a:r>
              <a:rPr lang="ne-NP" dirty="0"/>
              <a:t>कुनै-कुनै जातका मानिसहरूले आफ्नो वंशाणुगत रूपमा नै कुनै खास रोगविरुद्ध सुरक्षात्मक शक्ति लिएर आएका हुन्छन् । जस्तै- निग्रो जातिका मासिहरूलाई पीतज्वरो (</a:t>
            </a:r>
            <a:r>
              <a:rPr lang="en-US" dirty="0"/>
              <a:t>Yellow fever) </a:t>
            </a:r>
            <a:r>
              <a:rPr lang="ne-NP" dirty="0"/>
              <a:t>लाग्दैन भने अन्य जातिका मानिसहरूलाई यो रोग लाग्ने गर्छ ।</a:t>
            </a:r>
          </a:p>
          <a:p>
            <a:pPr marL="0" indent="0" algn="just">
              <a:buNone/>
            </a:pPr>
            <a:endParaRPr lang="en-US" dirty="0"/>
          </a:p>
        </p:txBody>
      </p:sp>
    </p:spTree>
    <p:extLst>
      <p:ext uri="{BB962C8B-B14F-4D97-AF65-F5344CB8AC3E}">
        <p14:creationId xmlns:p14="http://schemas.microsoft.com/office/powerpoint/2010/main" val="3069128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fontScale="85000" lnSpcReduction="10000"/>
          </a:bodyPr>
          <a:lstStyle/>
          <a:p>
            <a:pPr marL="0" indent="0">
              <a:buNone/>
            </a:pPr>
            <a:r>
              <a:rPr lang="ne-NP" b="1" dirty="0" smtClean="0">
                <a:solidFill>
                  <a:srgbClr val="FF0000"/>
                </a:solidFill>
              </a:rPr>
              <a:t>३</a:t>
            </a:r>
            <a:r>
              <a:rPr lang="ne-NP" b="1" dirty="0">
                <a:solidFill>
                  <a:srgbClr val="FF0000"/>
                </a:solidFill>
              </a:rPr>
              <a:t>) व्यक्तिगत विचित्रता (</a:t>
            </a:r>
            <a:r>
              <a:rPr lang="en-US" b="1" dirty="0">
                <a:solidFill>
                  <a:srgbClr val="FF0000"/>
                </a:solidFill>
              </a:rPr>
              <a:t>Individual </a:t>
            </a:r>
            <a:r>
              <a:rPr lang="en-US" b="1" dirty="0" err="1">
                <a:solidFill>
                  <a:srgbClr val="FF0000"/>
                </a:solidFill>
              </a:rPr>
              <a:t>Pecularities</a:t>
            </a:r>
            <a:r>
              <a:rPr lang="en-US" b="1" dirty="0">
                <a:solidFill>
                  <a:srgbClr val="FF0000"/>
                </a:solidFill>
              </a:rPr>
              <a:t>): </a:t>
            </a:r>
            <a:endParaRPr lang="ne-NP" b="1" dirty="0" smtClean="0">
              <a:solidFill>
                <a:srgbClr val="FF0000"/>
              </a:solidFill>
            </a:endParaRPr>
          </a:p>
          <a:p>
            <a:pPr marL="0" indent="0" algn="just">
              <a:buNone/>
            </a:pPr>
            <a:r>
              <a:rPr lang="ne-NP" b="1" dirty="0">
                <a:solidFill>
                  <a:srgbClr val="FF0000"/>
                </a:solidFill>
              </a:rPr>
              <a:t>	</a:t>
            </a:r>
            <a:r>
              <a:rPr lang="ne-NP" dirty="0" smtClean="0"/>
              <a:t>प्राकृतिक </a:t>
            </a:r>
            <a:r>
              <a:rPr lang="ne-NP" dirty="0"/>
              <a:t>सुरक्षात्मक शक्ति अन्तर्गत व्यक्तिगत विचित्रताले गर्दा कुनै मानिसलाई कुनै रोगको महामारी फैलिएको ठाउँमा लगी छाडिदिएमा पनि उक्त व्यक्तिलाई त्यो महामारीले प्रभावित पार्न सक्दैन, किनकि त्यस व्यक्तिमा त्यो महामारीविरुद्ध प्रतिरोधात्मक शक्ति स्वतः रूपमा रहेको हुन्छ त्यसैले यसलाई व्यक्तिगत विचित्रता भनिएको हो ।</a:t>
            </a:r>
          </a:p>
          <a:p>
            <a:pPr marL="0" indent="0" algn="just">
              <a:buNone/>
            </a:pPr>
            <a:r>
              <a:rPr lang="ne-NP" sz="4000" b="1" dirty="0">
                <a:solidFill>
                  <a:srgbClr val="FF0000"/>
                </a:solidFill>
              </a:rPr>
              <a:t>(ख) आर्जित सुरक्षात्मक शक्ति (</a:t>
            </a:r>
            <a:r>
              <a:rPr lang="en-US" sz="4000" b="1" dirty="0">
                <a:solidFill>
                  <a:srgbClr val="FF0000"/>
                </a:solidFill>
              </a:rPr>
              <a:t>Acquired Immunity)</a:t>
            </a:r>
          </a:p>
          <a:p>
            <a:pPr marL="0" indent="0" algn="just">
              <a:buNone/>
            </a:pPr>
            <a:r>
              <a:rPr lang="ne-NP" dirty="0"/>
              <a:t>कुनै बाह्य भौतिक पदार्थको सहयोगबाट प्राप्त हुने सुरक्षात्मक शक्तिलाई आर्जित सुरक्षात्मक शक्ति भनिन्छ अर्थात् कुनै मानिस वा जनावरले जन्म लिइसकेपछि, कुनै स्रोतबाट पछि गएर सुरक्षात्मक शक्ति प्राप्त गर्दछ भने त्यसलाई आर्जित सुरक्षात्मक शक्ति भनिन्छ । यसलाई दुई भागमा विभाजन गरिएको छ :</a:t>
            </a:r>
            <a:endParaRPr lang="en-US" dirty="0"/>
          </a:p>
        </p:txBody>
      </p:sp>
    </p:spTree>
    <p:extLst>
      <p:ext uri="{BB962C8B-B14F-4D97-AF65-F5344CB8AC3E}">
        <p14:creationId xmlns:p14="http://schemas.microsoft.com/office/powerpoint/2010/main" val="2315178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92500" lnSpcReduction="10000"/>
          </a:bodyPr>
          <a:lstStyle/>
          <a:p>
            <a:pPr marL="514350" indent="-514350" algn="just">
              <a:buAutoNum type="hindiNumParenR"/>
            </a:pPr>
            <a:r>
              <a:rPr lang="ne-NP" b="1" dirty="0" smtClean="0">
                <a:solidFill>
                  <a:srgbClr val="FF0000"/>
                </a:solidFill>
              </a:rPr>
              <a:t>सक्रिय </a:t>
            </a:r>
            <a:r>
              <a:rPr lang="ne-NP" b="1" dirty="0">
                <a:solidFill>
                  <a:srgbClr val="FF0000"/>
                </a:solidFill>
              </a:rPr>
              <a:t>सुरक्षात्मक शक्ति (</a:t>
            </a:r>
            <a:r>
              <a:rPr lang="en-US" b="1" dirty="0">
                <a:solidFill>
                  <a:srgbClr val="FF0000"/>
                </a:solidFill>
              </a:rPr>
              <a:t>Active Immunity</a:t>
            </a:r>
            <a:r>
              <a:rPr lang="en-US" b="1" dirty="0" smtClean="0">
                <a:solidFill>
                  <a:srgbClr val="FF0000"/>
                </a:solidFill>
              </a:rPr>
              <a:t>):</a:t>
            </a:r>
            <a:endParaRPr lang="ne-NP" b="1" dirty="0" smtClean="0">
              <a:solidFill>
                <a:srgbClr val="FF0000"/>
              </a:solidFill>
            </a:endParaRPr>
          </a:p>
          <a:p>
            <a:pPr marL="0" indent="0" algn="just">
              <a:buNone/>
            </a:pPr>
            <a:r>
              <a:rPr lang="en-US" b="1" dirty="0" smtClean="0">
                <a:solidFill>
                  <a:srgbClr val="FF0000"/>
                </a:solidFill>
              </a:rPr>
              <a:t> </a:t>
            </a:r>
            <a:r>
              <a:rPr lang="ne-NP" b="1" dirty="0" smtClean="0">
                <a:solidFill>
                  <a:srgbClr val="FF0000"/>
                </a:solidFill>
              </a:rPr>
              <a:t>	</a:t>
            </a:r>
            <a:r>
              <a:rPr lang="ne-NP" dirty="0" smtClean="0"/>
              <a:t>कुनै </a:t>
            </a:r>
            <a:r>
              <a:rPr lang="ne-NP" dirty="0"/>
              <a:t>पनि रोगको आक्रमणपश्चात् अथवा रोगका कीटाणु तथा तिनीहरूबाट उत्पादन भएको पदार्थ प्राप्त गरेर मानिसको शरीरले स्वतः रूपमा खास रोगको विरुद्ध एन्टिबडी (</a:t>
            </a:r>
            <a:r>
              <a:rPr lang="en-US" dirty="0"/>
              <a:t>Antibody) </a:t>
            </a:r>
            <a:r>
              <a:rPr lang="ne-NP" dirty="0"/>
              <a:t>निकाल्दछ भने त्यसलाई सक्रिय सुरक्षात्मक शक्ति (</a:t>
            </a:r>
            <a:r>
              <a:rPr lang="en-US" dirty="0"/>
              <a:t>Active immunity) </a:t>
            </a:r>
            <a:r>
              <a:rPr lang="ne-NP" dirty="0"/>
              <a:t>भनिन्छ । यो पनि दुई भागमा विभाजन भएको छ</a:t>
            </a:r>
          </a:p>
          <a:p>
            <a:pPr marL="0" indent="0" algn="just">
              <a:buNone/>
            </a:pPr>
            <a:r>
              <a:rPr lang="ne-NP" dirty="0"/>
              <a:t>(</a:t>
            </a:r>
            <a:r>
              <a:rPr lang="ne-NP" b="1" dirty="0">
                <a:solidFill>
                  <a:srgbClr val="FF0000"/>
                </a:solidFill>
              </a:rPr>
              <a:t>अ) प्राकृतिक (</a:t>
            </a:r>
            <a:r>
              <a:rPr lang="en-US" b="1" dirty="0">
                <a:solidFill>
                  <a:srgbClr val="FF0000"/>
                </a:solidFill>
              </a:rPr>
              <a:t>Natural):</a:t>
            </a:r>
            <a:r>
              <a:rPr lang="en-US" dirty="0"/>
              <a:t> </a:t>
            </a:r>
            <a:r>
              <a:rPr lang="ne-NP" dirty="0"/>
              <a:t>कुनै रोगको आक्रमणपछि शरीरले त्यस रोगविरुद्ध एन्टिबडी निकाल्दछ भने त्यसलाई आर्जित सक्रिय प्राकृतिक सुरक्षात्मक शक्ति (</a:t>
            </a:r>
            <a:r>
              <a:rPr lang="en-US" dirty="0"/>
              <a:t>Acquired active natural immunity) </a:t>
            </a:r>
            <a:r>
              <a:rPr lang="ne-NP" dirty="0"/>
              <a:t>भनिन्छ । जस्तै- दादुरा (</a:t>
            </a:r>
            <a:r>
              <a:rPr lang="en-US" dirty="0"/>
              <a:t>Measles), </a:t>
            </a:r>
            <a:r>
              <a:rPr lang="ne-NP" dirty="0"/>
              <a:t>ठेउला (</a:t>
            </a:r>
            <a:r>
              <a:rPr lang="en-US" dirty="0"/>
              <a:t>Chicken pox), </a:t>
            </a:r>
            <a:r>
              <a:rPr lang="ne-NP" dirty="0"/>
              <a:t>बिफर (</a:t>
            </a:r>
            <a:r>
              <a:rPr lang="en-US" dirty="0"/>
              <a:t>Small Pox) </a:t>
            </a:r>
            <a:r>
              <a:rPr lang="ne-NP" dirty="0"/>
              <a:t>र प्लेग (</a:t>
            </a:r>
            <a:r>
              <a:rPr lang="en-US" dirty="0"/>
              <a:t>Plague) </a:t>
            </a:r>
            <a:r>
              <a:rPr lang="ne-NP" dirty="0"/>
              <a:t>को आक्रमणपछि शरीरले उक्त रोगहरूविरुद्ध सुरक्षात्मक शक्ति निकाल्दछ </a:t>
            </a:r>
            <a:r>
              <a:rPr lang="ne-NP" dirty="0" smtClean="0"/>
              <a:t>।</a:t>
            </a:r>
            <a:endParaRPr lang="ne-NP" dirty="0"/>
          </a:p>
        </p:txBody>
      </p:sp>
    </p:spTree>
    <p:extLst>
      <p:ext uri="{BB962C8B-B14F-4D97-AF65-F5344CB8AC3E}">
        <p14:creationId xmlns:p14="http://schemas.microsoft.com/office/powerpoint/2010/main" val="2740417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a:bodyPr>
          <a:lstStyle/>
          <a:p>
            <a:pPr marL="0" indent="0">
              <a:buNone/>
            </a:pPr>
            <a:r>
              <a:rPr lang="ne-NP" b="1" dirty="0" smtClean="0">
                <a:solidFill>
                  <a:srgbClr val="FF0000"/>
                </a:solidFill>
              </a:rPr>
              <a:t>(</a:t>
            </a:r>
            <a:r>
              <a:rPr lang="ne-NP" b="1" dirty="0">
                <a:solidFill>
                  <a:srgbClr val="FF0000"/>
                </a:solidFill>
              </a:rPr>
              <a:t>आ) कृत्रिम (</a:t>
            </a:r>
            <a:r>
              <a:rPr lang="en-US" b="1" dirty="0">
                <a:solidFill>
                  <a:srgbClr val="FF0000"/>
                </a:solidFill>
              </a:rPr>
              <a:t>Artificial</a:t>
            </a:r>
            <a:r>
              <a:rPr lang="en-US" b="1" dirty="0" smtClean="0">
                <a:solidFill>
                  <a:srgbClr val="FF0000"/>
                </a:solidFill>
              </a:rPr>
              <a:t>):</a:t>
            </a:r>
            <a:endParaRPr lang="ne-NP" b="1" dirty="0" smtClean="0">
              <a:solidFill>
                <a:srgbClr val="FF0000"/>
              </a:solidFill>
            </a:endParaRPr>
          </a:p>
          <a:p>
            <a:pPr marL="0" indent="0" algn="just">
              <a:buNone/>
            </a:pPr>
            <a:r>
              <a:rPr lang="ne-NP" b="1" dirty="0">
                <a:solidFill>
                  <a:srgbClr val="FF0000"/>
                </a:solidFill>
              </a:rPr>
              <a:t>	</a:t>
            </a:r>
            <a:r>
              <a:rPr lang="en-US" b="1" dirty="0" smtClean="0">
                <a:solidFill>
                  <a:srgbClr val="FF0000"/>
                </a:solidFill>
              </a:rPr>
              <a:t> </a:t>
            </a:r>
            <a:r>
              <a:rPr lang="ne-NP" dirty="0"/>
              <a:t>कुनै खास रोगविरुद्धमा खोप लगाएर त्यस रोगविरुद्ध शरीरले सुरक्षात्मक शक्ति प्राप्त गर्दछ भने त्यसलाई आर्जित सक्रिय कृत्रिम सुरक्षात्मक शक्ति (</a:t>
            </a:r>
            <a:r>
              <a:rPr lang="en-US" dirty="0"/>
              <a:t>Acquired active-artificial immunity) </a:t>
            </a:r>
            <a:r>
              <a:rPr lang="ne-NP" dirty="0"/>
              <a:t>भनिन्छ । जस्तै- </a:t>
            </a:r>
            <a:r>
              <a:rPr lang="en-US" dirty="0" err="1"/>
              <a:t>BCG</a:t>
            </a:r>
            <a:r>
              <a:rPr lang="en-US" dirty="0"/>
              <a:t> (</a:t>
            </a:r>
            <a:r>
              <a:rPr lang="en-US" dirty="0" err="1"/>
              <a:t>Bacille</a:t>
            </a:r>
            <a:r>
              <a:rPr lang="en-US" dirty="0"/>
              <a:t> </a:t>
            </a:r>
            <a:r>
              <a:rPr lang="en-US" dirty="0" err="1"/>
              <a:t>Calmette</a:t>
            </a:r>
            <a:r>
              <a:rPr lang="en-US" dirty="0"/>
              <a:t> Guerin), </a:t>
            </a:r>
            <a:r>
              <a:rPr lang="en-US" dirty="0" err="1"/>
              <a:t>DPT</a:t>
            </a:r>
            <a:r>
              <a:rPr lang="en-US" dirty="0"/>
              <a:t> (Diphtheria, Pertussis and Tetanus), </a:t>
            </a:r>
            <a:r>
              <a:rPr lang="en-US" dirty="0" err="1"/>
              <a:t>TT</a:t>
            </a:r>
            <a:r>
              <a:rPr lang="en-US" dirty="0"/>
              <a:t> (Tetanus Toxoid), </a:t>
            </a:r>
            <a:r>
              <a:rPr lang="en-US" dirty="0" err="1"/>
              <a:t>OPV</a:t>
            </a:r>
            <a:r>
              <a:rPr lang="en-US" dirty="0"/>
              <a:t> (Oral Polio Vaccine), Measles, DT (Diphtheria and Tetanus) </a:t>
            </a:r>
            <a:r>
              <a:rPr lang="ne-NP" dirty="0"/>
              <a:t>आदि ।</a:t>
            </a:r>
            <a:endParaRPr lang="en-US" dirty="0"/>
          </a:p>
        </p:txBody>
      </p:sp>
    </p:spTree>
    <p:extLst>
      <p:ext uri="{BB962C8B-B14F-4D97-AF65-F5344CB8AC3E}">
        <p14:creationId xmlns:p14="http://schemas.microsoft.com/office/powerpoint/2010/main" val="1567922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ne-NP" sz="2800" b="1" dirty="0">
                <a:solidFill>
                  <a:srgbClr val="FF0000"/>
                </a:solidFill>
                <a:ea typeface="+mn-ea"/>
              </a:rPr>
              <a:t>२) निष्क्रिय सुरक्षात्मक शक्ति (</a:t>
            </a:r>
            <a:r>
              <a:rPr lang="en-US" sz="2800" b="1" dirty="0">
                <a:solidFill>
                  <a:srgbClr val="FF0000"/>
                </a:solidFill>
                <a:ea typeface="+mn-ea"/>
                <a:cs typeface="+mn-cs"/>
              </a:rPr>
              <a:t>Passive Immunity):</a:t>
            </a:r>
            <a:endParaRPr lang="en-US" sz="5400" b="1" dirty="0">
              <a:solidFill>
                <a:srgbClr val="FF0000"/>
              </a:solidFill>
            </a:endParaRPr>
          </a:p>
        </p:txBody>
      </p:sp>
      <p:sp>
        <p:nvSpPr>
          <p:cNvPr id="3" name="Content Placeholder 2"/>
          <p:cNvSpPr>
            <a:spLocks noGrp="1"/>
          </p:cNvSpPr>
          <p:nvPr>
            <p:ph idx="1"/>
          </p:nvPr>
        </p:nvSpPr>
        <p:spPr>
          <a:xfrm>
            <a:off x="152400" y="1066800"/>
            <a:ext cx="8763000" cy="5638800"/>
          </a:xfrm>
        </p:spPr>
        <p:txBody>
          <a:bodyPr>
            <a:normAutofit fontScale="85000" lnSpcReduction="20000"/>
          </a:bodyPr>
          <a:lstStyle/>
          <a:p>
            <a:pPr marL="0" indent="0" algn="just">
              <a:buNone/>
            </a:pPr>
            <a:r>
              <a:rPr lang="ne-NP" dirty="0" smtClean="0"/>
              <a:t>	जब </a:t>
            </a:r>
            <a:r>
              <a:rPr lang="ne-NP" dirty="0"/>
              <a:t>एन्टिबडीहरू (</a:t>
            </a:r>
            <a:r>
              <a:rPr lang="en-US" dirty="0"/>
              <a:t>Antibodies) </a:t>
            </a:r>
            <a:r>
              <a:rPr lang="ne-NP" dirty="0"/>
              <a:t>एउटा व्यक्ति वा जनावरको शरीरमा उत्पादन गरेर अर्को व्यक्तिलाई दिइन्छ र रोग लाग्नबाट बचाइन्छ भने त्यसलाई निष्क्रिय सुरक्षात्मक शक्ति (</a:t>
            </a:r>
            <a:r>
              <a:rPr lang="en-US" dirty="0"/>
              <a:t>Passive immunity) </a:t>
            </a:r>
            <a:r>
              <a:rPr lang="ne-NP" dirty="0"/>
              <a:t>भनिन्छ । यदि शरीरले एन्टिबडीहरू उत्पादन गर्न सक्दैन भने यस तरिकाबाट सुरक्षात्मक शक्ति दिइन्छ । यो पनि दुई प्रकारको हुन्छ ।</a:t>
            </a:r>
          </a:p>
          <a:p>
            <a:pPr marL="0" indent="0" algn="just">
              <a:buNone/>
            </a:pPr>
            <a:r>
              <a:rPr lang="ne-NP" b="1" dirty="0">
                <a:solidFill>
                  <a:srgbClr val="FF0000"/>
                </a:solidFill>
              </a:rPr>
              <a:t>(अ) प्राकृतिक (</a:t>
            </a:r>
            <a:r>
              <a:rPr lang="en-US" b="1" dirty="0">
                <a:solidFill>
                  <a:srgbClr val="FF0000"/>
                </a:solidFill>
              </a:rPr>
              <a:t>Natural):</a:t>
            </a:r>
            <a:r>
              <a:rPr lang="en-US" dirty="0"/>
              <a:t> </a:t>
            </a:r>
            <a:endParaRPr lang="ne-NP" dirty="0" smtClean="0"/>
          </a:p>
          <a:p>
            <a:pPr marL="0" indent="0" algn="just">
              <a:buNone/>
            </a:pPr>
            <a:r>
              <a:rPr lang="ne-NP" dirty="0" smtClean="0"/>
              <a:t>	गर्भवती आमाबाट बच्चामा </a:t>
            </a:r>
            <a:r>
              <a:rPr lang="ne-NP" dirty="0"/>
              <a:t>सालनाल (</a:t>
            </a:r>
            <a:r>
              <a:rPr lang="en-US" dirty="0"/>
              <a:t>Placenta) </a:t>
            </a:r>
            <a:r>
              <a:rPr lang="ne-NP" dirty="0"/>
              <a:t>को माध्यमबाट केही समयका लागि एन्टिबडीहरू गएर सुरक्षात्मक शक्ति प्रदान गर्दछन् र बच्चा कुनै पनि रोगको सङ्क्रमणबाट बाँच्न सक्छ । यसरी गर्भवती आमाबाट बच्चाले प्राप्त गर्ने सुरक्षात्मक शक्तिलाई आर्जित निष्क्रिय प्राकृतिक सुरक्षात्मक शक्ति (</a:t>
            </a:r>
            <a:r>
              <a:rPr lang="en-US" dirty="0"/>
              <a:t>Acquired passive natural immunity) </a:t>
            </a:r>
            <a:r>
              <a:rPr lang="ne-NP" dirty="0"/>
              <a:t>भनिन्छ । यसले बच्चालाई करिब ३-६ महिनासम्मका लागि धनुष्टङ्कार, ठेउला, भ्यागुते रोग, दादुरा आदिबाट बचाउँदछ </a:t>
            </a:r>
            <a:r>
              <a:rPr lang="ne-NP" dirty="0" smtClean="0"/>
              <a:t>।</a:t>
            </a:r>
            <a:endParaRPr lang="en-US" dirty="0"/>
          </a:p>
        </p:txBody>
      </p:sp>
    </p:spTree>
    <p:extLst>
      <p:ext uri="{BB962C8B-B14F-4D97-AF65-F5344CB8AC3E}">
        <p14:creationId xmlns:p14="http://schemas.microsoft.com/office/powerpoint/2010/main" val="1714569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lnSpcReduction="10000"/>
          </a:bodyPr>
          <a:lstStyle/>
          <a:p>
            <a:pPr marL="0" indent="0">
              <a:buNone/>
            </a:pPr>
            <a:r>
              <a:rPr lang="ne-NP" b="1" dirty="0">
                <a:solidFill>
                  <a:srgbClr val="FF0000"/>
                </a:solidFill>
              </a:rPr>
              <a:t>(आ) कृत्रिम (</a:t>
            </a:r>
            <a:r>
              <a:rPr lang="en-US" b="1" dirty="0">
                <a:solidFill>
                  <a:srgbClr val="FF0000"/>
                </a:solidFill>
              </a:rPr>
              <a:t>Artificial</a:t>
            </a:r>
            <a:r>
              <a:rPr lang="en-US" b="1" dirty="0" smtClean="0">
                <a:solidFill>
                  <a:srgbClr val="FF0000"/>
                </a:solidFill>
              </a:rPr>
              <a:t>):</a:t>
            </a:r>
            <a:endParaRPr lang="ne-NP" b="1" dirty="0" smtClean="0">
              <a:solidFill>
                <a:srgbClr val="FF0000"/>
              </a:solidFill>
            </a:endParaRPr>
          </a:p>
          <a:p>
            <a:pPr marL="0" indent="0" algn="just">
              <a:buNone/>
            </a:pPr>
            <a:r>
              <a:rPr lang="ne-NP" b="1" dirty="0">
                <a:solidFill>
                  <a:srgbClr val="FF0000"/>
                </a:solidFill>
              </a:rPr>
              <a:t>	</a:t>
            </a:r>
            <a:r>
              <a:rPr lang="en-US" b="1" dirty="0" smtClean="0">
                <a:solidFill>
                  <a:srgbClr val="FF0000"/>
                </a:solidFill>
              </a:rPr>
              <a:t> </a:t>
            </a:r>
            <a:r>
              <a:rPr lang="ne-NP" dirty="0"/>
              <a:t>कुनै खास रोगविरुद्ध एन्टिबडीहरू बाहिर तयार गरी रोगग्रहण गर्नलायक व्यक्तिको शरीरमा प्रवेश गराई रोगबाट बचाइन्छ भने त्यसलाई आर्जित निष्क्रिय कृत्रिम सुरक्षात्मक शक्ति </a:t>
            </a:r>
            <a:r>
              <a:rPr lang="ne-NP" dirty="0" smtClean="0"/>
              <a:t>भनिन्छ </a:t>
            </a:r>
            <a:r>
              <a:rPr lang="ne-NP" dirty="0"/>
              <a:t>। यस अन्तर्गत </a:t>
            </a:r>
            <a:r>
              <a:rPr lang="en-US" dirty="0" err="1"/>
              <a:t>Antitetanus</a:t>
            </a:r>
            <a:r>
              <a:rPr lang="en-US" dirty="0"/>
              <a:t> Serum, Anti-diphtheria Serum </a:t>
            </a:r>
            <a:r>
              <a:rPr lang="ne-NP" dirty="0"/>
              <a:t>आदि पर्दछन् </a:t>
            </a:r>
            <a:r>
              <a:rPr lang="ne-NP" dirty="0" smtClean="0"/>
              <a:t>।</a:t>
            </a:r>
            <a:endParaRPr lang="ne-NP" dirty="0"/>
          </a:p>
          <a:p>
            <a:pPr marL="0" indent="0" algn="just">
              <a:buNone/>
            </a:pPr>
            <a:r>
              <a:rPr lang="ne-NP" b="1" dirty="0">
                <a:solidFill>
                  <a:srgbClr val="FF0000"/>
                </a:solidFill>
              </a:rPr>
              <a:t>३ खोप (</a:t>
            </a:r>
            <a:r>
              <a:rPr lang="en-US" b="1" dirty="0">
                <a:solidFill>
                  <a:srgbClr val="FF0000"/>
                </a:solidFill>
              </a:rPr>
              <a:t>Immunization): </a:t>
            </a:r>
            <a:endParaRPr lang="ne-NP" b="1" dirty="0" smtClean="0">
              <a:solidFill>
                <a:srgbClr val="FF0000"/>
              </a:solidFill>
            </a:endParaRPr>
          </a:p>
          <a:p>
            <a:pPr marL="0" indent="0" algn="just">
              <a:buNone/>
            </a:pPr>
            <a:r>
              <a:rPr lang="ne-NP" b="1" dirty="0">
                <a:solidFill>
                  <a:srgbClr val="FF0000"/>
                </a:solidFill>
              </a:rPr>
              <a:t>	</a:t>
            </a:r>
            <a:r>
              <a:rPr lang="ne-NP" dirty="0" smtClean="0"/>
              <a:t>मानव </a:t>
            </a:r>
            <a:r>
              <a:rPr lang="ne-NP" dirty="0"/>
              <a:t>शरीरले जीवाणु तथा विषाणुसँग स्वयम् सङ्घर्ष गरी बाँच्ने प्रयत्न गर्छ तर आफ्नो आन्तरिक शक्तिले मात्र प्रतिरोध गर्न नसक्ने अवस्थामा सुरक्षात्मक शक्तिको वृद्धिका लागि बाह्य साधन तथा प्रक्रियाहरू अपनाइन्छ, जसलाई खोप भनिन्छ </a:t>
            </a:r>
            <a:r>
              <a:rPr lang="ne-NP" dirty="0" smtClean="0"/>
              <a:t>।</a:t>
            </a:r>
            <a:endParaRPr lang="en-US" dirty="0"/>
          </a:p>
        </p:txBody>
      </p:sp>
    </p:spTree>
    <p:extLst>
      <p:ext uri="{BB962C8B-B14F-4D97-AF65-F5344CB8AC3E}">
        <p14:creationId xmlns:p14="http://schemas.microsoft.com/office/powerpoint/2010/main" val="2892321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a:bodyPr>
          <a:lstStyle/>
          <a:p>
            <a:pPr marL="0" indent="0" algn="just">
              <a:buNone/>
            </a:pPr>
            <a:r>
              <a:rPr lang="ne-NP" dirty="0" smtClean="0"/>
              <a:t>	</a:t>
            </a:r>
          </a:p>
          <a:p>
            <a:pPr marL="0" indent="0" algn="just">
              <a:buNone/>
            </a:pPr>
            <a:r>
              <a:rPr lang="ne-NP" dirty="0"/>
              <a:t>	</a:t>
            </a:r>
            <a:r>
              <a:rPr lang="ne-NP" dirty="0" smtClean="0"/>
              <a:t>प्रतिरक्षा </a:t>
            </a:r>
            <a:r>
              <a:rPr lang="ne-NP" dirty="0"/>
              <a:t>शक्ति उपलब्ध गराउनका लागि प्रयोगमा ल्याइने विधि तथा प्रक्रियालाई खोप (</a:t>
            </a:r>
            <a:r>
              <a:rPr lang="en-US" dirty="0"/>
              <a:t>Vaccination) </a:t>
            </a:r>
            <a:r>
              <a:rPr lang="ne-NP" dirty="0"/>
              <a:t>भनिन्छ । विभिन्न प्रकारका सङ्क्रामक तथा सरुवा रोगहरूको आक्रमणबाट व्यक्ति, जनसमुदाय तथा राष्ट्रलाई सुरक्षित राख्नका लागि समय-समयमा खोप कार्यक्रम सञ्चालन गर्नुपर्छ </a:t>
            </a:r>
            <a:r>
              <a:rPr lang="ne-NP" dirty="0" smtClean="0"/>
              <a:t> । </a:t>
            </a:r>
            <a:r>
              <a:rPr lang="ne-NP" dirty="0"/>
              <a:t>खोपहरूले विभिन्न सरुवा रोगहरू जस्तै भ्यागुते रोग, लहरे खोकी, पोलियो, दादुरा, क्षयरोग आदि रोग लाग्नबाट बचाउन सकिन्छ </a:t>
            </a:r>
            <a:r>
              <a:rPr lang="ne-NP" dirty="0" smtClean="0"/>
              <a:t>।</a:t>
            </a:r>
            <a:endParaRPr lang="en-US" dirty="0"/>
          </a:p>
        </p:txBody>
      </p:sp>
    </p:spTree>
    <p:extLst>
      <p:ext uri="{BB962C8B-B14F-4D97-AF65-F5344CB8AC3E}">
        <p14:creationId xmlns:p14="http://schemas.microsoft.com/office/powerpoint/2010/main" val="2977371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Autofit/>
          </a:bodyPr>
          <a:lstStyle/>
          <a:p>
            <a:r>
              <a:rPr lang="ne-NP" sz="2800" dirty="0"/>
              <a:t/>
            </a:r>
            <a:br>
              <a:rPr lang="ne-NP" sz="2800" dirty="0"/>
            </a:br>
            <a:r>
              <a:rPr lang="ne-NP" sz="2800" b="1" dirty="0" smtClean="0">
                <a:solidFill>
                  <a:srgbClr val="FF0000"/>
                </a:solidFill>
              </a:rPr>
              <a:t>रोग </a:t>
            </a:r>
            <a:r>
              <a:rPr lang="ne-NP" sz="2800" b="1" dirty="0">
                <a:solidFill>
                  <a:srgbClr val="FF0000"/>
                </a:solidFill>
              </a:rPr>
              <a:t>सर्ने तरिकाका आधारमा सङ्क्रमित रोगहरूको वर्गीकरण (</a:t>
            </a:r>
            <a:r>
              <a:rPr lang="en-US" sz="2800" b="1" dirty="0">
                <a:solidFill>
                  <a:srgbClr val="FF0000"/>
                </a:solidFill>
              </a:rPr>
              <a:t>Classification of Infectious Diseases Based on Mode of Transmission)</a:t>
            </a:r>
            <a:br>
              <a:rPr lang="en-US" sz="2800" b="1" dirty="0">
                <a:solidFill>
                  <a:srgbClr val="FF0000"/>
                </a:solidFill>
              </a:rPr>
            </a:br>
            <a:endParaRPr lang="en-US" sz="2800" dirty="0"/>
          </a:p>
        </p:txBody>
      </p:sp>
      <p:sp>
        <p:nvSpPr>
          <p:cNvPr id="3" name="Content Placeholder 2"/>
          <p:cNvSpPr>
            <a:spLocks noGrp="1"/>
          </p:cNvSpPr>
          <p:nvPr>
            <p:ph idx="1"/>
          </p:nvPr>
        </p:nvSpPr>
        <p:spPr>
          <a:xfrm>
            <a:off x="152400" y="1722120"/>
            <a:ext cx="8686800" cy="5105400"/>
          </a:xfrm>
        </p:spPr>
        <p:txBody>
          <a:bodyPr>
            <a:normAutofit fontScale="77500" lnSpcReduction="20000"/>
          </a:bodyPr>
          <a:lstStyle/>
          <a:p>
            <a:pPr marL="514350" indent="-514350">
              <a:buAutoNum type="hindiNumPeriod"/>
            </a:pPr>
            <a:r>
              <a:rPr lang="ne-NP" b="1" dirty="0" smtClean="0">
                <a:solidFill>
                  <a:srgbClr val="FF0000"/>
                </a:solidFill>
              </a:rPr>
              <a:t>वाटर </a:t>
            </a:r>
            <a:r>
              <a:rPr lang="ne-NP" b="1" dirty="0">
                <a:solidFill>
                  <a:srgbClr val="FF0000"/>
                </a:solidFill>
              </a:rPr>
              <a:t>वास </a:t>
            </a:r>
            <a:r>
              <a:rPr lang="ne-NP" b="1" dirty="0" smtClean="0">
                <a:solidFill>
                  <a:srgbClr val="FF0000"/>
                </a:solidFill>
              </a:rPr>
              <a:t>डिजिज (</a:t>
            </a:r>
            <a:r>
              <a:rPr lang="en-US" b="1" dirty="0">
                <a:solidFill>
                  <a:srgbClr val="FF0000"/>
                </a:solidFill>
              </a:rPr>
              <a:t>Water Washed Diseases: </a:t>
            </a:r>
            <a:endParaRPr lang="ne-NP" b="1" dirty="0" smtClean="0">
              <a:solidFill>
                <a:srgbClr val="FF0000"/>
              </a:solidFill>
            </a:endParaRPr>
          </a:p>
          <a:p>
            <a:pPr marL="0" indent="0">
              <a:buNone/>
            </a:pPr>
            <a:r>
              <a:rPr lang="ne-NP" b="1" dirty="0">
                <a:solidFill>
                  <a:srgbClr val="FF0000"/>
                </a:solidFill>
              </a:rPr>
              <a:t> </a:t>
            </a:r>
            <a:r>
              <a:rPr lang="ne-NP" b="1" dirty="0" smtClean="0">
                <a:solidFill>
                  <a:srgbClr val="FF0000"/>
                </a:solidFill>
              </a:rPr>
              <a:t>  </a:t>
            </a:r>
            <a:r>
              <a:rPr lang="en-US" b="1" dirty="0" err="1" smtClean="0">
                <a:solidFill>
                  <a:srgbClr val="FF0000"/>
                </a:solidFill>
              </a:rPr>
              <a:t>WWD</a:t>
            </a:r>
            <a:r>
              <a:rPr lang="en-US" b="1" dirty="0" smtClean="0">
                <a:solidFill>
                  <a:srgbClr val="FF0000"/>
                </a:solidFill>
              </a:rPr>
              <a:t>)</a:t>
            </a:r>
            <a:endParaRPr lang="ne-NP" b="1" dirty="0" smtClean="0">
              <a:solidFill>
                <a:srgbClr val="FF0000"/>
              </a:solidFill>
            </a:endParaRPr>
          </a:p>
          <a:p>
            <a:pPr marL="0" indent="0">
              <a:buNone/>
            </a:pPr>
            <a:r>
              <a:rPr lang="ne-NP" b="1" dirty="0" smtClean="0">
                <a:solidFill>
                  <a:srgbClr val="FF0000"/>
                </a:solidFill>
              </a:rPr>
              <a:t>२. पानी </a:t>
            </a:r>
            <a:r>
              <a:rPr lang="ne-NP" b="1" dirty="0">
                <a:solidFill>
                  <a:srgbClr val="FF0000"/>
                </a:solidFill>
              </a:rPr>
              <a:t>र दिसापिसाबबाट सर्ने </a:t>
            </a:r>
            <a:r>
              <a:rPr lang="ne-NP" b="1" dirty="0" smtClean="0">
                <a:solidFill>
                  <a:srgbClr val="FF0000"/>
                </a:solidFill>
              </a:rPr>
              <a:t>रोगहरू</a:t>
            </a:r>
            <a:r>
              <a:rPr lang="en-US" b="1" dirty="0" smtClean="0">
                <a:solidFill>
                  <a:srgbClr val="FF0000"/>
                </a:solidFill>
              </a:rPr>
              <a:t> </a:t>
            </a:r>
            <a:r>
              <a:rPr lang="ne-NP" b="1" dirty="0">
                <a:solidFill>
                  <a:srgbClr val="FF0000"/>
                </a:solidFill>
              </a:rPr>
              <a:t>(</a:t>
            </a:r>
            <a:r>
              <a:rPr lang="en-US" b="1" dirty="0">
                <a:solidFill>
                  <a:srgbClr val="FF0000"/>
                </a:solidFill>
              </a:rPr>
              <a:t>Water Washed Diseases: </a:t>
            </a:r>
            <a:r>
              <a:rPr lang="en-US" b="1" dirty="0" err="1">
                <a:solidFill>
                  <a:srgbClr val="FF0000"/>
                </a:solidFill>
              </a:rPr>
              <a:t>WWD</a:t>
            </a:r>
            <a:r>
              <a:rPr lang="en-US" b="1" dirty="0">
                <a:solidFill>
                  <a:srgbClr val="FF0000"/>
                </a:solidFill>
              </a:rPr>
              <a:t>)</a:t>
            </a:r>
          </a:p>
          <a:p>
            <a:pPr marL="0" indent="0">
              <a:buNone/>
            </a:pPr>
            <a:endParaRPr lang="ne-NP" b="1" dirty="0" smtClean="0">
              <a:solidFill>
                <a:srgbClr val="FF0000"/>
              </a:solidFill>
            </a:endParaRPr>
          </a:p>
          <a:p>
            <a:pPr marL="0" indent="0">
              <a:buNone/>
            </a:pPr>
            <a:r>
              <a:rPr lang="ne-NP" b="1" dirty="0" smtClean="0">
                <a:solidFill>
                  <a:srgbClr val="FF0000"/>
                </a:solidFill>
              </a:rPr>
              <a:t>३. कीराफट्याङ्ग्राबाट </a:t>
            </a:r>
            <a:r>
              <a:rPr lang="ne-NP" b="1" dirty="0">
                <a:solidFill>
                  <a:srgbClr val="FF0000"/>
                </a:solidFill>
              </a:rPr>
              <a:t>सर्ने रोगहरू (</a:t>
            </a:r>
            <a:r>
              <a:rPr lang="en-US" b="1" dirty="0">
                <a:solidFill>
                  <a:srgbClr val="FF0000"/>
                </a:solidFill>
              </a:rPr>
              <a:t>Vector-borne Diseases)</a:t>
            </a:r>
          </a:p>
          <a:p>
            <a:pPr marL="0" indent="0">
              <a:buNone/>
            </a:pPr>
            <a:r>
              <a:rPr lang="ne-NP" b="1" dirty="0" smtClean="0">
                <a:solidFill>
                  <a:srgbClr val="FF0000"/>
                </a:solidFill>
              </a:rPr>
              <a:t>४. </a:t>
            </a:r>
            <a:r>
              <a:rPr lang="ne-NP" b="1" dirty="0">
                <a:solidFill>
                  <a:srgbClr val="FF0000"/>
                </a:solidFill>
              </a:rPr>
              <a:t>हावाबाट सर्ने रोगहरू (</a:t>
            </a:r>
            <a:r>
              <a:rPr lang="en-US" b="1" dirty="0">
                <a:solidFill>
                  <a:srgbClr val="FF0000"/>
                </a:solidFill>
              </a:rPr>
              <a:t>Air-borne Diseases</a:t>
            </a:r>
            <a:r>
              <a:rPr lang="en-US" b="1" dirty="0" smtClean="0">
                <a:solidFill>
                  <a:srgbClr val="FF0000"/>
                </a:solidFill>
              </a:rPr>
              <a:t>)</a:t>
            </a:r>
            <a:endParaRPr lang="ne-NP" b="1" dirty="0" smtClean="0">
              <a:solidFill>
                <a:srgbClr val="FF0000"/>
              </a:solidFill>
            </a:endParaRPr>
          </a:p>
          <a:p>
            <a:pPr marL="0" indent="0">
              <a:buNone/>
            </a:pPr>
            <a:r>
              <a:rPr lang="ne-NP" b="1" dirty="0" smtClean="0">
                <a:solidFill>
                  <a:srgbClr val="FF0000"/>
                </a:solidFill>
              </a:rPr>
              <a:t>५. </a:t>
            </a:r>
            <a:r>
              <a:rPr lang="ne-NP" b="1" dirty="0">
                <a:solidFill>
                  <a:srgbClr val="FF0000"/>
                </a:solidFill>
              </a:rPr>
              <a:t>खानाबाट सर्ने रोगहरू (</a:t>
            </a:r>
            <a:r>
              <a:rPr lang="en-US" b="1" dirty="0">
                <a:solidFill>
                  <a:srgbClr val="FF0000"/>
                </a:solidFill>
              </a:rPr>
              <a:t>Food-borne Diseases)</a:t>
            </a:r>
          </a:p>
          <a:p>
            <a:pPr marL="0" indent="0">
              <a:buNone/>
            </a:pPr>
            <a:r>
              <a:rPr lang="ne-NP" b="1" dirty="0" smtClean="0">
                <a:solidFill>
                  <a:srgbClr val="FF0000"/>
                </a:solidFill>
              </a:rPr>
              <a:t>६. एस. टि. आई.  </a:t>
            </a:r>
            <a:r>
              <a:rPr lang="en-US" b="1" dirty="0" smtClean="0">
                <a:solidFill>
                  <a:srgbClr val="FF0000"/>
                </a:solidFill>
              </a:rPr>
              <a:t>( Sexually Transmitted Infections : </a:t>
            </a:r>
            <a:r>
              <a:rPr lang="en-US" b="1" dirty="0" err="1" smtClean="0">
                <a:solidFill>
                  <a:srgbClr val="FF0000"/>
                </a:solidFill>
              </a:rPr>
              <a:t>STI</a:t>
            </a:r>
            <a:r>
              <a:rPr lang="en-US" b="1" dirty="0" smtClean="0">
                <a:solidFill>
                  <a:srgbClr val="FF0000"/>
                </a:solidFill>
              </a:rPr>
              <a:t>) </a:t>
            </a:r>
            <a:endParaRPr lang="ne-NP" b="1" dirty="0" smtClean="0">
              <a:solidFill>
                <a:srgbClr val="FF0000"/>
              </a:solidFill>
            </a:endParaRPr>
          </a:p>
          <a:p>
            <a:pPr marL="0" indent="0">
              <a:buNone/>
            </a:pPr>
            <a:r>
              <a:rPr lang="ne-NP" b="1" dirty="0" smtClean="0">
                <a:solidFill>
                  <a:srgbClr val="FF0000"/>
                </a:solidFill>
              </a:rPr>
              <a:t>७. माटोको सम्पर्कबाट </a:t>
            </a:r>
            <a:r>
              <a:rPr lang="ne-NP" b="1" dirty="0">
                <a:solidFill>
                  <a:srgbClr val="FF0000"/>
                </a:solidFill>
              </a:rPr>
              <a:t>लग्ने रोग (</a:t>
            </a:r>
            <a:r>
              <a:rPr lang="en-US" b="1" dirty="0">
                <a:solidFill>
                  <a:srgbClr val="FF0000"/>
                </a:solidFill>
              </a:rPr>
              <a:t>Disease of Soil Contact</a:t>
            </a:r>
            <a:r>
              <a:rPr lang="en-US" b="1" dirty="0" smtClean="0">
                <a:solidFill>
                  <a:srgbClr val="FF0000"/>
                </a:solidFill>
              </a:rPr>
              <a:t>)</a:t>
            </a:r>
            <a:endParaRPr lang="ne-NP" b="1" dirty="0" smtClean="0">
              <a:solidFill>
                <a:srgbClr val="FF0000"/>
              </a:solidFill>
            </a:endParaRPr>
          </a:p>
          <a:p>
            <a:pPr marL="0" indent="0">
              <a:buNone/>
            </a:pPr>
            <a:r>
              <a:rPr lang="ne-NP" b="1" dirty="0" smtClean="0">
                <a:solidFill>
                  <a:srgbClr val="FF0000"/>
                </a:solidFill>
              </a:rPr>
              <a:t>८. छालाको </a:t>
            </a:r>
            <a:r>
              <a:rPr lang="ne-NP" b="1" dirty="0">
                <a:solidFill>
                  <a:srgbClr val="FF0000"/>
                </a:solidFill>
              </a:rPr>
              <a:t>सङ्क्रमण (</a:t>
            </a:r>
            <a:r>
              <a:rPr lang="en-US" b="1" dirty="0">
                <a:solidFill>
                  <a:srgbClr val="FF0000"/>
                </a:solidFill>
              </a:rPr>
              <a:t>Skin Infection</a:t>
            </a:r>
            <a:r>
              <a:rPr lang="en-US" b="1" dirty="0" smtClean="0">
                <a:solidFill>
                  <a:srgbClr val="FF0000"/>
                </a:solidFill>
              </a:rPr>
              <a:t>)</a:t>
            </a:r>
            <a:endParaRPr lang="ne-NP" b="1" dirty="0" smtClean="0">
              <a:solidFill>
                <a:srgbClr val="FF0000"/>
              </a:solidFill>
            </a:endParaRPr>
          </a:p>
          <a:p>
            <a:pPr marL="0" indent="0">
              <a:buNone/>
            </a:pPr>
            <a:r>
              <a:rPr lang="ne-NP" b="1" dirty="0" smtClean="0">
                <a:solidFill>
                  <a:srgbClr val="FF0000"/>
                </a:solidFill>
              </a:rPr>
              <a:t>९. </a:t>
            </a:r>
            <a:r>
              <a:rPr lang="ne-NP" b="1" dirty="0">
                <a:solidFill>
                  <a:srgbClr val="FF0000"/>
                </a:solidFill>
              </a:rPr>
              <a:t>घरपालुवा जनावरबाट लाग्ने रोग (</a:t>
            </a:r>
            <a:r>
              <a:rPr lang="en-US" b="1" dirty="0">
                <a:solidFill>
                  <a:srgbClr val="FF0000"/>
                </a:solidFill>
              </a:rPr>
              <a:t>Domestic-</a:t>
            </a:r>
            <a:r>
              <a:rPr lang="en-US" b="1" dirty="0" err="1">
                <a:solidFill>
                  <a:srgbClr val="FF0000"/>
                </a:solidFill>
              </a:rPr>
              <a:t>zoonatic</a:t>
            </a:r>
            <a:r>
              <a:rPr lang="en-US" b="1" dirty="0">
                <a:solidFill>
                  <a:srgbClr val="FF0000"/>
                </a:solidFill>
              </a:rPr>
              <a:t> Disease)</a:t>
            </a:r>
          </a:p>
          <a:p>
            <a:pPr marL="0" indent="0">
              <a:buNone/>
            </a:pPr>
            <a:endParaRPr lang="en-US" b="1" dirty="0">
              <a:solidFill>
                <a:srgbClr val="FF0000"/>
              </a:solidFill>
            </a:endParaRPr>
          </a:p>
          <a:p>
            <a:pPr marL="0" indent="0">
              <a:buNone/>
            </a:pPr>
            <a:endParaRPr lang="ne-NP" b="1" dirty="0" smtClean="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22362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latin typeface="Preeti" pitchFamily="2" charset="0"/>
            </a:endParaRPr>
          </a:p>
          <a:p>
            <a:pPr marL="0" indent="0" algn="just">
              <a:buNone/>
            </a:pPr>
            <a:r>
              <a:rPr lang="en-US" dirty="0">
                <a:latin typeface="Preeti" pitchFamily="2" charset="0"/>
              </a:rPr>
              <a:t>	</a:t>
            </a:r>
            <a:r>
              <a:rPr lang="en-US" b="1" dirty="0" smtClean="0">
                <a:latin typeface="Preeti" pitchFamily="2" charset="0"/>
              </a:rPr>
              <a:t>/f]</a:t>
            </a:r>
            <a:r>
              <a:rPr lang="en-US" b="1" dirty="0" err="1" smtClean="0">
                <a:latin typeface="Preeti" pitchFamily="2" charset="0"/>
              </a:rPr>
              <a:t>usf</a:t>
            </a:r>
            <a:r>
              <a:rPr lang="en-US" b="1" dirty="0" smtClean="0">
                <a:latin typeface="Preeti" pitchFamily="2" charset="0"/>
              </a:rPr>
              <a:t>] </a:t>
            </a:r>
            <a:r>
              <a:rPr lang="en-US" b="1" dirty="0" err="1" smtClean="0">
                <a:latin typeface="Preeti" pitchFamily="2" charset="0"/>
              </a:rPr>
              <a:t>sf</a:t>
            </a:r>
            <a:r>
              <a:rPr lang="en-US" b="1" dirty="0" smtClean="0">
                <a:latin typeface="Preeti" pitchFamily="2" charset="0"/>
              </a:rPr>
              <a:t>/s </a:t>
            </a:r>
            <a:r>
              <a:rPr lang="en-US" b="1" dirty="0" err="1" smtClean="0">
                <a:latin typeface="Preeti" pitchFamily="2" charset="0"/>
              </a:rPr>
              <a:t>t</a:t>
            </a:r>
            <a:r>
              <a:rPr lang="en-US" b="1" dirty="0" err="1" smtClean="0">
                <a:latin typeface="Kantipur"/>
              </a:rPr>
              <a:t>Œj</a:t>
            </a:r>
            <a:r>
              <a:rPr lang="en-US" b="1" dirty="0" smtClean="0">
                <a:latin typeface="Kantipur"/>
              </a:rPr>
              <a:t>, </a:t>
            </a:r>
            <a:r>
              <a:rPr lang="en-US" b="1" dirty="0" err="1" smtClean="0">
                <a:latin typeface="Kantipur"/>
              </a:rPr>
              <a:t>cf</a:t>
            </a:r>
            <a:r>
              <a:rPr lang="en-US" b="1" dirty="0" smtClean="0">
                <a:latin typeface="Kantipur"/>
              </a:rPr>
              <a:t>&gt;</a:t>
            </a:r>
            <a:r>
              <a:rPr lang="en-US" b="1" dirty="0" err="1" smtClean="0">
                <a:latin typeface="Kantipur"/>
              </a:rPr>
              <a:t>ostf</a:t>
            </a:r>
            <a:r>
              <a:rPr lang="en-US" b="1" dirty="0" smtClean="0">
                <a:latin typeface="Kantipur"/>
              </a:rPr>
              <a:t>{ / </a:t>
            </a:r>
            <a:r>
              <a:rPr lang="en-US" b="1" dirty="0" err="1" smtClean="0">
                <a:latin typeface="Kantipur"/>
              </a:rPr>
              <a:t>jftfj</a:t>
            </a:r>
            <a:r>
              <a:rPr lang="en-US" b="1" dirty="0" smtClean="0">
                <a:latin typeface="Kantipur"/>
              </a:rPr>
              <a:t>/</a:t>
            </a:r>
            <a:r>
              <a:rPr lang="en-US" b="1" dirty="0" err="1" smtClean="0">
                <a:latin typeface="Kantipur"/>
              </a:rPr>
              <a:t>0faLr</a:t>
            </a:r>
            <a:r>
              <a:rPr lang="en-US" b="1" dirty="0" smtClean="0">
                <a:latin typeface="Kantipur"/>
              </a:rPr>
              <a:t> Ps </a:t>
            </a:r>
            <a:r>
              <a:rPr lang="en-US" b="1" dirty="0" err="1" smtClean="0">
                <a:latin typeface="Kantipur"/>
              </a:rPr>
              <a:t>lsl;dsf</a:t>
            </a:r>
            <a:r>
              <a:rPr lang="en-US" b="1" dirty="0" smtClean="0">
                <a:latin typeface="Kantipur"/>
              </a:rPr>
              <a:t>] </a:t>
            </a:r>
            <a:r>
              <a:rPr lang="en-US" b="1" dirty="0" err="1" smtClean="0">
                <a:latin typeface="Kantipur"/>
              </a:rPr>
              <a:t>cGt</a:t>
            </a:r>
            <a:r>
              <a:rPr lang="en-US" b="1" dirty="0" smtClean="0">
                <a:latin typeface="Kantipur"/>
              </a:rPr>
              <a:t>/;</a:t>
            </a:r>
            <a:r>
              <a:rPr lang="en-US" b="1" dirty="0" err="1" smtClean="0">
                <a:latin typeface="Kantipur"/>
              </a:rPr>
              <a:t>DaGw</a:t>
            </a:r>
            <a:r>
              <a:rPr lang="en-US" b="1" dirty="0" smtClean="0">
                <a:latin typeface="Kantipur"/>
              </a:rPr>
              <a:t> /x]</a:t>
            </a:r>
            <a:r>
              <a:rPr lang="en-US" b="1" dirty="0" err="1" smtClean="0">
                <a:latin typeface="Kantipur"/>
              </a:rPr>
              <a:t>sf</a:t>
            </a:r>
            <a:r>
              <a:rPr lang="en-US" b="1" dirty="0" smtClean="0">
                <a:latin typeface="Kantipur"/>
              </a:rPr>
              <a:t>] </a:t>
            </a:r>
            <a:r>
              <a:rPr lang="en-US" b="1" dirty="0" err="1" smtClean="0">
                <a:latin typeface="Kantipur"/>
              </a:rPr>
              <a:t>x'G5</a:t>
            </a:r>
            <a:r>
              <a:rPr lang="en-US" b="1" dirty="0" smtClean="0">
                <a:latin typeface="Kantipur"/>
              </a:rPr>
              <a:t>, </a:t>
            </a:r>
            <a:r>
              <a:rPr lang="en-US" b="1" dirty="0" err="1" smtClean="0">
                <a:latin typeface="Kantipur"/>
              </a:rPr>
              <a:t>h;sf</a:t>
            </a:r>
            <a:r>
              <a:rPr lang="en-US" b="1" dirty="0" smtClean="0">
                <a:latin typeface="Kantipur"/>
              </a:rPr>
              <a:t> </a:t>
            </a:r>
            <a:r>
              <a:rPr lang="en-US" b="1" dirty="0" err="1" smtClean="0">
                <a:latin typeface="Kantipur"/>
              </a:rPr>
              <a:t>sf</a:t>
            </a:r>
            <a:r>
              <a:rPr lang="en-US" b="1" dirty="0" smtClean="0">
                <a:latin typeface="Kantipur"/>
              </a:rPr>
              <a:t>/</a:t>
            </a:r>
            <a:r>
              <a:rPr lang="en-US" b="1" dirty="0" err="1" smtClean="0">
                <a:latin typeface="Kantipur"/>
              </a:rPr>
              <a:t>0f</a:t>
            </a:r>
            <a:r>
              <a:rPr lang="en-US" b="1" dirty="0" smtClean="0">
                <a:latin typeface="Kantipur"/>
              </a:rPr>
              <a:t> </a:t>
            </a:r>
            <a:r>
              <a:rPr lang="en-US" b="1" dirty="0" err="1" smtClean="0">
                <a:latin typeface="Kantipur"/>
              </a:rPr>
              <a:t>dflg;df</a:t>
            </a:r>
            <a:r>
              <a:rPr lang="en-US" b="1" dirty="0" smtClean="0">
                <a:latin typeface="Kantipur"/>
              </a:rPr>
              <a:t> /f]u </a:t>
            </a:r>
            <a:r>
              <a:rPr lang="en-US" b="1" dirty="0" err="1" smtClean="0">
                <a:latin typeface="Kantipur"/>
              </a:rPr>
              <a:t>nfU5</a:t>
            </a:r>
            <a:r>
              <a:rPr lang="en-US" b="1" dirty="0" smtClean="0">
                <a:latin typeface="Kantipur"/>
              </a:rPr>
              <a:t>, To;}</a:t>
            </a:r>
            <a:r>
              <a:rPr lang="en-US" b="1" dirty="0" err="1" smtClean="0">
                <a:latin typeface="Kantipur"/>
              </a:rPr>
              <a:t>nfO</a:t>
            </a:r>
            <a:r>
              <a:rPr lang="en-US" b="1" dirty="0" smtClean="0">
                <a:latin typeface="Kantipur"/>
              </a:rPr>
              <a:t>{ g} </a:t>
            </a:r>
            <a:r>
              <a:rPr lang="en-US" b="1" dirty="0" err="1" smtClean="0">
                <a:latin typeface="Kantipur"/>
              </a:rPr>
              <a:t>dxfdf</a:t>
            </a:r>
            <a:r>
              <a:rPr lang="en-US" b="1" dirty="0" smtClean="0">
                <a:latin typeface="Kantipur"/>
              </a:rPr>
              <a:t>/L </a:t>
            </a:r>
            <a:r>
              <a:rPr lang="en-US" b="1" dirty="0" err="1" smtClean="0">
                <a:latin typeface="Kantipur"/>
              </a:rPr>
              <a:t>a'emfpg</a:t>
            </a:r>
            <a:r>
              <a:rPr lang="en-US" b="1" dirty="0" smtClean="0">
                <a:latin typeface="Kantipur"/>
              </a:rPr>
              <a:t>] </a:t>
            </a:r>
            <a:r>
              <a:rPr lang="en-US" b="1" dirty="0" err="1" smtClean="0">
                <a:latin typeface="Kantipur"/>
              </a:rPr>
              <a:t>lqsf</a:t>
            </a:r>
            <a:r>
              <a:rPr lang="en-US" b="1" dirty="0" smtClean="0">
                <a:latin typeface="Kantipur"/>
              </a:rPr>
              <a:t>]</a:t>
            </a:r>
            <a:r>
              <a:rPr lang="en-US" b="1" dirty="0" err="1" smtClean="0">
                <a:latin typeface="Kantipur"/>
              </a:rPr>
              <a:t>0f</a:t>
            </a:r>
            <a:r>
              <a:rPr lang="en-US" b="1" dirty="0" smtClean="0">
                <a:latin typeface="Kantipur"/>
              </a:rPr>
              <a:t> </a:t>
            </a:r>
            <a:r>
              <a:rPr lang="en-US" b="1" dirty="0" err="1" smtClean="0">
                <a:latin typeface="Kantipur"/>
              </a:rPr>
              <a:t>elgG5</a:t>
            </a:r>
            <a:r>
              <a:rPr lang="en-US" b="1" dirty="0" smtClean="0">
                <a:latin typeface="Kantipur"/>
              </a:rPr>
              <a:t> .</a:t>
            </a:r>
          </a:p>
          <a:p>
            <a:pPr marL="0" indent="0" algn="just">
              <a:buNone/>
            </a:pPr>
            <a:endParaRPr lang="en-US" b="1" dirty="0">
              <a:latin typeface="Kantipur"/>
            </a:endParaRPr>
          </a:p>
          <a:p>
            <a:pPr marL="0" indent="0" algn="just">
              <a:buNone/>
            </a:pPr>
            <a:r>
              <a:rPr lang="en-US" b="1" dirty="0" smtClean="0">
                <a:solidFill>
                  <a:srgbClr val="002060"/>
                </a:solidFill>
                <a:latin typeface="Kantipur"/>
              </a:rPr>
              <a:t>!= </a:t>
            </a:r>
            <a:r>
              <a:rPr lang="en-US" b="1" dirty="0" err="1" smtClean="0">
                <a:solidFill>
                  <a:srgbClr val="002060"/>
                </a:solidFill>
                <a:latin typeface="Kantipur"/>
              </a:rPr>
              <a:t>sf</a:t>
            </a:r>
            <a:r>
              <a:rPr lang="en-US" b="1" dirty="0" smtClean="0">
                <a:solidFill>
                  <a:srgbClr val="002060"/>
                </a:solidFill>
                <a:latin typeface="Kantipur"/>
              </a:rPr>
              <a:t>/s </a:t>
            </a:r>
            <a:r>
              <a:rPr lang="en-US" b="1" dirty="0" err="1" smtClean="0">
                <a:solidFill>
                  <a:srgbClr val="002060"/>
                </a:solidFill>
                <a:latin typeface="Kantipur"/>
              </a:rPr>
              <a:t>tŒj</a:t>
            </a:r>
            <a:r>
              <a:rPr lang="en-US" b="1" dirty="0" smtClean="0">
                <a:solidFill>
                  <a:srgbClr val="002060"/>
                </a:solidFill>
                <a:latin typeface="Kantipur"/>
              </a:rPr>
              <a:t> </a:t>
            </a:r>
            <a:r>
              <a:rPr lang="en-US" b="1" dirty="0" smtClean="0">
                <a:solidFill>
                  <a:srgbClr val="002060"/>
                </a:solidFill>
                <a:latin typeface="High Tower Text" panose="02040502050506030303" pitchFamily="18" charset="0"/>
              </a:rPr>
              <a:t>(Agent)</a:t>
            </a:r>
          </a:p>
          <a:p>
            <a:pPr marL="0" indent="0" algn="just">
              <a:buNone/>
            </a:pPr>
            <a:r>
              <a:rPr lang="en-US" b="1" dirty="0" smtClean="0">
                <a:solidFill>
                  <a:srgbClr val="002060"/>
                </a:solidFill>
                <a:latin typeface="Kantipur"/>
              </a:rPr>
              <a:t>@= </a:t>
            </a:r>
            <a:r>
              <a:rPr lang="en-US" b="1" dirty="0" err="1" smtClean="0">
                <a:solidFill>
                  <a:srgbClr val="002060"/>
                </a:solidFill>
                <a:latin typeface="Kantipur"/>
              </a:rPr>
              <a:t>JolQm</a:t>
            </a:r>
            <a:r>
              <a:rPr lang="en-US" b="1" dirty="0" smtClean="0">
                <a:solidFill>
                  <a:srgbClr val="002060"/>
                </a:solidFill>
                <a:latin typeface="Kantipur"/>
              </a:rPr>
              <a:t> </a:t>
            </a:r>
            <a:r>
              <a:rPr lang="en-US" b="1" dirty="0" smtClean="0">
                <a:solidFill>
                  <a:srgbClr val="002060"/>
                </a:solidFill>
                <a:latin typeface="High Tower Text" panose="02040502050506030303" pitchFamily="18" charset="0"/>
              </a:rPr>
              <a:t>(Host)</a:t>
            </a:r>
          </a:p>
          <a:p>
            <a:pPr marL="0" indent="0" algn="just">
              <a:buNone/>
            </a:pPr>
            <a:r>
              <a:rPr lang="en-US" b="1" dirty="0" smtClean="0">
                <a:solidFill>
                  <a:srgbClr val="002060"/>
                </a:solidFill>
                <a:latin typeface="Kantipur"/>
              </a:rPr>
              <a:t>#= </a:t>
            </a:r>
            <a:r>
              <a:rPr lang="en-US" b="1" dirty="0" err="1" smtClean="0">
                <a:solidFill>
                  <a:srgbClr val="002060"/>
                </a:solidFill>
                <a:latin typeface="Kantipur"/>
              </a:rPr>
              <a:t>jftfj</a:t>
            </a:r>
            <a:r>
              <a:rPr lang="en-US" b="1" dirty="0" smtClean="0">
                <a:solidFill>
                  <a:srgbClr val="002060"/>
                </a:solidFill>
                <a:latin typeface="Kantipur"/>
              </a:rPr>
              <a:t>/</a:t>
            </a:r>
            <a:r>
              <a:rPr lang="en-US" b="1" dirty="0" err="1" smtClean="0">
                <a:solidFill>
                  <a:srgbClr val="002060"/>
                </a:solidFill>
                <a:latin typeface="Kantipur"/>
              </a:rPr>
              <a:t>0f</a:t>
            </a:r>
            <a:r>
              <a:rPr lang="en-US" b="1" dirty="0" smtClean="0">
                <a:solidFill>
                  <a:srgbClr val="002060"/>
                </a:solidFill>
                <a:latin typeface="Kantipur"/>
              </a:rPr>
              <a:t> </a:t>
            </a:r>
            <a:r>
              <a:rPr lang="en-US" b="1" dirty="0" smtClean="0">
                <a:solidFill>
                  <a:srgbClr val="002060"/>
                </a:solidFill>
                <a:latin typeface="High Tower Text" panose="02040502050506030303" pitchFamily="18" charset="0"/>
              </a:rPr>
              <a:t>(Environment) </a:t>
            </a:r>
            <a:endParaRPr lang="en-US" b="1" dirty="0">
              <a:solidFill>
                <a:srgbClr val="002060"/>
              </a:solidFill>
              <a:latin typeface="High Tower Text" panose="02040502050506030303" pitchFamily="18" charset="0"/>
            </a:endParaRPr>
          </a:p>
        </p:txBody>
      </p:sp>
    </p:spTree>
    <p:extLst>
      <p:ext uri="{BB962C8B-B14F-4D97-AF65-F5344CB8AC3E}">
        <p14:creationId xmlns:p14="http://schemas.microsoft.com/office/powerpoint/2010/main" val="4245670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ne-NP" dirty="0" smtClean="0"/>
              <a:t/>
            </a:r>
            <a:br>
              <a:rPr lang="ne-NP" dirty="0" smtClean="0"/>
            </a:br>
            <a:r>
              <a:rPr lang="ne-NP" sz="3100" b="1" dirty="0" smtClean="0">
                <a:solidFill>
                  <a:srgbClr val="FF0000"/>
                </a:solidFill>
              </a:rPr>
              <a:t>रोग </a:t>
            </a:r>
            <a:r>
              <a:rPr lang="ne-NP" sz="3100" b="1" dirty="0">
                <a:solidFill>
                  <a:srgbClr val="FF0000"/>
                </a:solidFill>
              </a:rPr>
              <a:t>सर्ने तरिकाका आधारमा सङ्क्रमित रोगहरूको वर्गीकरण (</a:t>
            </a:r>
            <a:r>
              <a:rPr lang="en-US" sz="3100" b="1" dirty="0">
                <a:solidFill>
                  <a:srgbClr val="FF0000"/>
                </a:solidFill>
              </a:rPr>
              <a:t>Classification of Infectious Diseases Based on Mode of Transmission)</a:t>
            </a:r>
            <a:br>
              <a:rPr lang="en-US" sz="3100" b="1" dirty="0">
                <a:solidFill>
                  <a:srgbClr val="FF0000"/>
                </a:solidFill>
              </a:rPr>
            </a:br>
            <a:endParaRPr lang="en-US" sz="3100" b="1" dirty="0">
              <a:solidFill>
                <a:srgbClr val="FF0000"/>
              </a:solidFill>
            </a:endParaRPr>
          </a:p>
        </p:txBody>
      </p:sp>
      <p:sp>
        <p:nvSpPr>
          <p:cNvPr id="3" name="Content Placeholder 2"/>
          <p:cNvSpPr>
            <a:spLocks noGrp="1"/>
          </p:cNvSpPr>
          <p:nvPr>
            <p:ph idx="1"/>
          </p:nvPr>
        </p:nvSpPr>
        <p:spPr>
          <a:xfrm>
            <a:off x="228600" y="1676400"/>
            <a:ext cx="8686800" cy="4876800"/>
          </a:xfrm>
        </p:spPr>
        <p:txBody>
          <a:bodyPr>
            <a:normAutofit/>
          </a:bodyPr>
          <a:lstStyle/>
          <a:p>
            <a:pPr marL="0" indent="0">
              <a:buNone/>
            </a:pPr>
            <a:r>
              <a:rPr lang="ne-NP" dirty="0" smtClean="0">
                <a:solidFill>
                  <a:srgbClr val="FF0000"/>
                </a:solidFill>
              </a:rPr>
              <a:t>१. वाटर </a:t>
            </a:r>
            <a:r>
              <a:rPr lang="ne-NP" dirty="0">
                <a:solidFill>
                  <a:srgbClr val="FF0000"/>
                </a:solidFill>
              </a:rPr>
              <a:t>वास </a:t>
            </a:r>
            <a:r>
              <a:rPr lang="ne-NP" dirty="0" smtClean="0">
                <a:solidFill>
                  <a:srgbClr val="FF0000"/>
                </a:solidFill>
              </a:rPr>
              <a:t>डिजिज</a:t>
            </a:r>
            <a:r>
              <a:rPr lang="en-US" dirty="0" smtClean="0">
                <a:solidFill>
                  <a:srgbClr val="FF0000"/>
                </a:solidFill>
              </a:rPr>
              <a:t> </a:t>
            </a:r>
            <a:r>
              <a:rPr lang="ne-NP" dirty="0" smtClean="0">
                <a:solidFill>
                  <a:srgbClr val="FF0000"/>
                </a:solidFill>
              </a:rPr>
              <a:t>(</a:t>
            </a:r>
            <a:r>
              <a:rPr lang="en-US" dirty="0">
                <a:solidFill>
                  <a:srgbClr val="FF0000"/>
                </a:solidFill>
              </a:rPr>
              <a:t>Water Washed Diseases: </a:t>
            </a:r>
            <a:r>
              <a:rPr lang="en-US" dirty="0" err="1">
                <a:solidFill>
                  <a:srgbClr val="FF0000"/>
                </a:solidFill>
              </a:rPr>
              <a:t>WWD</a:t>
            </a:r>
            <a:r>
              <a:rPr lang="en-US" dirty="0">
                <a:solidFill>
                  <a:srgbClr val="FF0000"/>
                </a:solidFill>
              </a:rPr>
              <a:t>)</a:t>
            </a:r>
          </a:p>
          <a:p>
            <a:pPr marL="0" indent="0" algn="just">
              <a:buNone/>
            </a:pPr>
            <a:r>
              <a:rPr lang="en-US" dirty="0" smtClean="0"/>
              <a:t>	</a:t>
            </a:r>
            <a:r>
              <a:rPr lang="ne-NP" dirty="0" smtClean="0"/>
              <a:t>वाटर </a:t>
            </a:r>
            <a:r>
              <a:rPr lang="ne-NP" dirty="0"/>
              <a:t>वास डिजिजहरू सङ्क्रमण हुन् जुन पानीको उपलब्धताको अपर्याप्तताको फलस्वरूप न्यून व्यक्तिगत सरसफाइले गर्दा लाग्ने गर्छन् </a:t>
            </a:r>
            <a:r>
              <a:rPr lang="ne-NP" dirty="0" smtClean="0"/>
              <a:t>यस </a:t>
            </a:r>
            <a:r>
              <a:rPr lang="ne-NP" dirty="0"/>
              <a:t>अन्तर्गत रगतमासी गराउने ब्याक्टेरिया </a:t>
            </a:r>
            <a:r>
              <a:rPr lang="en-US" dirty="0" err="1"/>
              <a:t>Shigella</a:t>
            </a:r>
            <a:r>
              <a:rPr lang="en-US" dirty="0"/>
              <a:t> </a:t>
            </a:r>
            <a:r>
              <a:rPr lang="ne-NP" dirty="0"/>
              <a:t>बाट रगतमासी (</a:t>
            </a:r>
            <a:r>
              <a:rPr lang="en-US" dirty="0"/>
              <a:t>Dysentery) </a:t>
            </a:r>
            <a:r>
              <a:rPr lang="ne-NP" dirty="0"/>
              <a:t>लाग्छ । अर्कातर्फ व्यक्तिगत सरसफाइको कमीले गर्दा लुतो (</a:t>
            </a:r>
            <a:r>
              <a:rPr lang="en-US" dirty="0"/>
              <a:t>Scabies),</a:t>
            </a:r>
          </a:p>
        </p:txBody>
      </p:sp>
    </p:spTree>
    <p:extLst>
      <p:ext uri="{BB962C8B-B14F-4D97-AF65-F5344CB8AC3E}">
        <p14:creationId xmlns:p14="http://schemas.microsoft.com/office/powerpoint/2010/main" val="3603087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447800"/>
          </a:xfrm>
        </p:spPr>
        <p:txBody>
          <a:bodyPr>
            <a:normAutofit fontScale="90000"/>
          </a:bodyPr>
          <a:lstStyle/>
          <a:p>
            <a:pPr marL="0" indent="0"/>
            <a:r>
              <a:rPr lang="ne-NP" sz="4000" dirty="0" smtClean="0">
                <a:solidFill>
                  <a:srgbClr val="FF0000"/>
                </a:solidFill>
              </a:rPr>
              <a:t>२. पानी </a:t>
            </a:r>
            <a:r>
              <a:rPr lang="ne-NP" sz="4000" dirty="0">
                <a:solidFill>
                  <a:srgbClr val="FF0000"/>
                </a:solidFill>
              </a:rPr>
              <a:t>र दिसापिसाबबाट सर्ने रोगहरू</a:t>
            </a:r>
            <a:br>
              <a:rPr lang="ne-NP" sz="4000" dirty="0">
                <a:solidFill>
                  <a:srgbClr val="FF0000"/>
                </a:solidFill>
              </a:rPr>
            </a:br>
            <a:r>
              <a:rPr lang="ne-NP" sz="4000" dirty="0">
                <a:solidFill>
                  <a:srgbClr val="FF0000"/>
                </a:solidFill>
              </a:rPr>
              <a:t>(</a:t>
            </a:r>
            <a:r>
              <a:rPr lang="en-US" sz="4000" dirty="0">
                <a:solidFill>
                  <a:srgbClr val="FF0000"/>
                </a:solidFill>
              </a:rPr>
              <a:t>Water-borne and Fecal-borne </a:t>
            </a:r>
            <a:r>
              <a:rPr lang="en-US" dirty="0">
                <a:solidFill>
                  <a:srgbClr val="FF0000"/>
                </a:solidFill>
              </a:rPr>
              <a:t>Diseases)</a:t>
            </a:r>
          </a:p>
        </p:txBody>
      </p:sp>
      <p:sp>
        <p:nvSpPr>
          <p:cNvPr id="3" name="Content Placeholder 2"/>
          <p:cNvSpPr>
            <a:spLocks noGrp="1"/>
          </p:cNvSpPr>
          <p:nvPr>
            <p:ph idx="1"/>
          </p:nvPr>
        </p:nvSpPr>
        <p:spPr>
          <a:xfrm>
            <a:off x="152400" y="1600200"/>
            <a:ext cx="8839200" cy="5105400"/>
          </a:xfrm>
        </p:spPr>
        <p:txBody>
          <a:bodyPr>
            <a:normAutofit fontScale="70000" lnSpcReduction="20000"/>
          </a:bodyPr>
          <a:lstStyle/>
          <a:p>
            <a:pPr marL="0" indent="0" algn="just">
              <a:buNone/>
            </a:pPr>
            <a:r>
              <a:rPr lang="ne-NP" dirty="0" smtClean="0"/>
              <a:t>	पानी </a:t>
            </a:r>
            <a:r>
              <a:rPr lang="ne-NP" dirty="0"/>
              <a:t>र दिसापिसाबबाट सर्ने रोगहरू भन्नाले प्रदूषित पानी र</a:t>
            </a:r>
          </a:p>
          <a:p>
            <a:pPr marL="0" indent="0" algn="just">
              <a:buNone/>
            </a:pPr>
            <a:r>
              <a:rPr lang="ne-NP" dirty="0"/>
              <a:t>दिसापिसाबको सम्पर्कबाट सर्ने रोगहरू भन्ने बुझिन्छ । जीवाणु, प्रोटोजोवा र दिसापिसाबमा रहेका जीवाणुको सम्पर्कबाट वा लसपसबाट सर्ने रोगहरूलाई पानी र दिसापिसाबबाट सर्ने रोगहरू भन्ने गरिन्छ । यस्ता रोगहरूमा हैजा (</a:t>
            </a:r>
            <a:r>
              <a:rPr lang="en-US" dirty="0"/>
              <a:t>Cholera), </a:t>
            </a:r>
            <a:r>
              <a:rPr lang="ne-NP" dirty="0"/>
              <a:t>म्यादे ज्वरो (</a:t>
            </a:r>
            <a:r>
              <a:rPr lang="en-US" dirty="0"/>
              <a:t>Typhoid), </a:t>
            </a:r>
            <a:r>
              <a:rPr lang="ne-NP" dirty="0"/>
              <a:t>पाराटाइफाइड (</a:t>
            </a:r>
            <a:r>
              <a:rPr lang="en-US" dirty="0"/>
              <a:t>Paratyphoid), </a:t>
            </a:r>
            <a:r>
              <a:rPr lang="ne-NP" dirty="0"/>
              <a:t>ब्यासिलरी डिसेन्टी (</a:t>
            </a:r>
            <a:r>
              <a:rPr lang="en-US" dirty="0"/>
              <a:t>Bacillary Dysentery) </a:t>
            </a:r>
            <a:r>
              <a:rPr lang="ne-NP" dirty="0"/>
              <a:t>आदि रोगहरू जीवाणुको सङ्क्रमणबाट सर्ने रोगहरू हुन् । अर्कातर्फ हेपाटाइटिस ए (</a:t>
            </a:r>
            <a:r>
              <a:rPr lang="en-US" dirty="0"/>
              <a:t>Hepatitis A), </a:t>
            </a:r>
            <a:r>
              <a:rPr lang="ne-NP" dirty="0"/>
              <a:t>हेपाटाइटिस इ (</a:t>
            </a:r>
            <a:r>
              <a:rPr lang="en-US" dirty="0"/>
              <a:t>Hepatitis E), </a:t>
            </a:r>
            <a:r>
              <a:rPr lang="ne-NP" dirty="0"/>
              <a:t>पोलियोमाइलाइटिस (</a:t>
            </a:r>
            <a:r>
              <a:rPr lang="en-US" dirty="0"/>
              <a:t>Poliomyelitis), </a:t>
            </a:r>
            <a:r>
              <a:rPr lang="ne-NP" dirty="0"/>
              <a:t>भाइरल डाइरिया (</a:t>
            </a:r>
            <a:r>
              <a:rPr lang="en-US" dirty="0"/>
              <a:t>Viral </a:t>
            </a:r>
            <a:r>
              <a:rPr lang="en-US" dirty="0" err="1"/>
              <a:t>Diarrhoea</a:t>
            </a:r>
            <a:r>
              <a:rPr lang="en-US" dirty="0"/>
              <a:t>) </a:t>
            </a:r>
            <a:r>
              <a:rPr lang="ne-NP" dirty="0"/>
              <a:t>आदि विषाणुको सङ्क्रमणबाट सर्ने रोगहरू हुन । त्यसै गरी </a:t>
            </a:r>
            <a:r>
              <a:rPr lang="en-US" dirty="0" err="1"/>
              <a:t>Amoebiasis</a:t>
            </a:r>
            <a:r>
              <a:rPr lang="en-US" dirty="0"/>
              <a:t> </a:t>
            </a:r>
            <a:r>
              <a:rPr lang="ne-NP" dirty="0"/>
              <a:t>र </a:t>
            </a:r>
            <a:r>
              <a:rPr lang="en-US" dirty="0"/>
              <a:t>Giardiasis </a:t>
            </a:r>
            <a:r>
              <a:rPr lang="ne-NP" dirty="0"/>
              <a:t>पानीबाट नै सर्दछन् ।</a:t>
            </a:r>
          </a:p>
          <a:p>
            <a:pPr marL="0" indent="0" algn="just">
              <a:buNone/>
            </a:pPr>
            <a:r>
              <a:rPr lang="ne-NP" dirty="0"/>
              <a:t>पानी र दिसापिसाबबाट सर्ने रोगको रोकथामका उपायहरू (</a:t>
            </a:r>
            <a:r>
              <a:rPr lang="en-US" dirty="0"/>
              <a:t>Preventive Measures of Water-borne and Fecal-borne Disease)</a:t>
            </a:r>
          </a:p>
          <a:p>
            <a:pPr marL="514350" indent="-514350" algn="just">
              <a:buAutoNum type="hindiNumPeriod"/>
            </a:pPr>
            <a:r>
              <a:rPr lang="ne-NP" dirty="0" smtClean="0"/>
              <a:t>घरमा </a:t>
            </a:r>
            <a:r>
              <a:rPr lang="ne-NP" dirty="0"/>
              <a:t>स्वस्थकर इनारको निर्माण गर्नुका साथै शौचालयको </a:t>
            </a:r>
            <a:r>
              <a:rPr lang="ne-NP" dirty="0" smtClean="0"/>
              <a:t>उचित</a:t>
            </a:r>
            <a:endParaRPr lang="en-US" dirty="0" smtClean="0"/>
          </a:p>
          <a:p>
            <a:pPr marL="0" indent="0" algn="just">
              <a:buNone/>
            </a:pPr>
            <a:r>
              <a:rPr lang="en-US" dirty="0"/>
              <a:t> </a:t>
            </a:r>
            <a:r>
              <a:rPr lang="en-US" dirty="0" smtClean="0"/>
              <a:t>      </a:t>
            </a:r>
            <a:r>
              <a:rPr lang="ne-NP" dirty="0" smtClean="0"/>
              <a:t> </a:t>
            </a:r>
            <a:r>
              <a:rPr lang="ne-NP" dirty="0"/>
              <a:t>व्यवस्था गर्नुपर्छ ।</a:t>
            </a:r>
          </a:p>
          <a:p>
            <a:pPr marL="0" indent="0" algn="just">
              <a:buNone/>
            </a:pPr>
            <a:r>
              <a:rPr lang="ne-NP" dirty="0"/>
              <a:t>२. सुरक्षित खानेपानीको आपूर्तिको व्यवस्था गर्नुपर्छ ।</a:t>
            </a:r>
          </a:p>
          <a:p>
            <a:pPr marL="0" indent="0" algn="just">
              <a:buNone/>
            </a:pPr>
            <a:r>
              <a:rPr lang="ne-NP" dirty="0"/>
              <a:t>३. घरबाट ढलनिकासको राम्रो व्यवस्था गर्नुपर्छ ।</a:t>
            </a:r>
            <a:endParaRPr lang="en-US" dirty="0"/>
          </a:p>
        </p:txBody>
      </p:sp>
    </p:spTree>
    <p:extLst>
      <p:ext uri="{BB962C8B-B14F-4D97-AF65-F5344CB8AC3E}">
        <p14:creationId xmlns:p14="http://schemas.microsoft.com/office/powerpoint/2010/main" val="1148106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77500" lnSpcReduction="20000"/>
          </a:bodyPr>
          <a:lstStyle/>
          <a:p>
            <a:pPr marL="0" indent="0" algn="just">
              <a:buNone/>
            </a:pPr>
            <a:r>
              <a:rPr lang="ne-NP" dirty="0"/>
              <a:t>४. तरल फोहोरको उचित व्यवस्थापन गर्नुपर्छ ।</a:t>
            </a:r>
          </a:p>
          <a:p>
            <a:pPr marL="0" indent="0" algn="just">
              <a:buNone/>
            </a:pPr>
            <a:r>
              <a:rPr lang="ne-NP" dirty="0"/>
              <a:t>५. समुदायका मानिसहरूको स्वास्थ्यसम्बन्धी </a:t>
            </a:r>
            <a:r>
              <a:rPr lang="ne-NP" dirty="0" smtClean="0"/>
              <a:t>बानीव्यवहारमा</a:t>
            </a:r>
            <a:endParaRPr lang="en-US" dirty="0" smtClean="0"/>
          </a:p>
          <a:p>
            <a:pPr marL="0" indent="0" algn="just">
              <a:buNone/>
            </a:pPr>
            <a:r>
              <a:rPr lang="en-US" dirty="0"/>
              <a:t> </a:t>
            </a:r>
            <a:r>
              <a:rPr lang="en-US" dirty="0" smtClean="0"/>
              <a:t> </a:t>
            </a:r>
            <a:r>
              <a:rPr lang="ne-NP" dirty="0" smtClean="0"/>
              <a:t> </a:t>
            </a:r>
            <a:r>
              <a:rPr lang="ne-NP" dirty="0"/>
              <a:t>परिवर्तन ल्याउनुपर्छ ।</a:t>
            </a:r>
          </a:p>
          <a:p>
            <a:pPr marL="0" indent="0" algn="just">
              <a:buNone/>
            </a:pPr>
            <a:r>
              <a:rPr lang="ne-NP" dirty="0"/>
              <a:t>६. जनसाधारणलाई स्वास्थ्य शिक्षा दिनुपर्छ ।</a:t>
            </a:r>
          </a:p>
          <a:p>
            <a:pPr marL="0" indent="0" algn="just">
              <a:buNone/>
            </a:pPr>
            <a:r>
              <a:rPr lang="ne-NP" b="1" dirty="0" smtClean="0">
                <a:solidFill>
                  <a:srgbClr val="FF0000"/>
                </a:solidFill>
              </a:rPr>
              <a:t>३. कीराफट्याङ्ग्राबाट </a:t>
            </a:r>
            <a:r>
              <a:rPr lang="ne-NP" b="1" dirty="0">
                <a:solidFill>
                  <a:srgbClr val="FF0000"/>
                </a:solidFill>
              </a:rPr>
              <a:t>सर्ने रोगहरू (</a:t>
            </a:r>
            <a:r>
              <a:rPr lang="en-US" b="1" dirty="0">
                <a:solidFill>
                  <a:srgbClr val="FF0000"/>
                </a:solidFill>
              </a:rPr>
              <a:t>Vector-borne Diseases)</a:t>
            </a:r>
          </a:p>
          <a:p>
            <a:pPr marL="0" indent="0" algn="just">
              <a:buNone/>
            </a:pPr>
            <a:r>
              <a:rPr lang="ne-NP" dirty="0"/>
              <a:t>	</a:t>
            </a:r>
            <a:r>
              <a:rPr lang="ne-NP" dirty="0" smtClean="0"/>
              <a:t>यी </a:t>
            </a:r>
            <a:r>
              <a:rPr lang="ne-NP" dirty="0"/>
              <a:t>रोगहरूलाई किटपतङ्गबाट सर्ने रोगहरू पनि भन्ने गरिन्छ । रोग सार्ने कार्यमा प्राकृतिक रूपमा कीराहरू सक्रिय हुने गर्दछन् । त्यसैले केही कीराफट्याङ्ग्रा र तिनबाट सर्ने मुख्य रोगहरू यस प्रकार छन् :</a:t>
            </a:r>
          </a:p>
          <a:p>
            <a:pPr marL="0" indent="0" algn="just">
              <a:buNone/>
            </a:pPr>
            <a:r>
              <a:rPr lang="ne-NP" dirty="0"/>
              <a:t>१. </a:t>
            </a:r>
            <a:r>
              <a:rPr lang="ne-NP" dirty="0">
                <a:solidFill>
                  <a:srgbClr val="FF0000"/>
                </a:solidFill>
              </a:rPr>
              <a:t>लामखुट्टे (</a:t>
            </a:r>
            <a:r>
              <a:rPr lang="en-US" dirty="0">
                <a:solidFill>
                  <a:srgbClr val="FF0000"/>
                </a:solidFill>
              </a:rPr>
              <a:t>Mosquito): </a:t>
            </a:r>
            <a:r>
              <a:rPr lang="ne-NP" dirty="0"/>
              <a:t>यसले औलो, हात्तीपाइले, भाइरल इन्सेबलाइटिस, भाइरल फेवर, हेमोरेजिक फेवर, डेङ्गु ज्वरो, चिकनगुनिण, जिका भाइरस सङ्क्रमण इत्यादि सार्दछ ।</a:t>
            </a:r>
          </a:p>
          <a:p>
            <a:pPr marL="0" indent="0" algn="just">
              <a:buNone/>
            </a:pPr>
            <a:r>
              <a:rPr lang="ne-NP" dirty="0"/>
              <a:t>२</a:t>
            </a:r>
            <a:r>
              <a:rPr lang="ne-NP" dirty="0">
                <a:solidFill>
                  <a:srgbClr val="FF0000"/>
                </a:solidFill>
              </a:rPr>
              <a:t>. झिंगा (</a:t>
            </a:r>
            <a:r>
              <a:rPr lang="en-US" dirty="0">
                <a:solidFill>
                  <a:srgbClr val="FF0000"/>
                </a:solidFill>
              </a:rPr>
              <a:t>Housefly): </a:t>
            </a:r>
            <a:r>
              <a:rPr lang="ne-NP" dirty="0"/>
              <a:t>यसले झाडाबान्ता, हैजा, आउँ, जुका, पोलियो ट्राकोमा (</a:t>
            </a:r>
            <a:r>
              <a:rPr lang="en-US" dirty="0"/>
              <a:t>Trachoma), </a:t>
            </a:r>
            <a:r>
              <a:rPr lang="ne-NP" dirty="0"/>
              <a:t>टाइफाइड ज्वरो आदि सार्दछन ।</a:t>
            </a:r>
          </a:p>
          <a:p>
            <a:pPr marL="0" indent="0" algn="just">
              <a:buNone/>
            </a:pPr>
            <a:r>
              <a:rPr lang="en-US" dirty="0"/>
              <a:t>m </a:t>
            </a:r>
            <a:r>
              <a:rPr lang="ne-NP" dirty="0"/>
              <a:t>३. स्यान्डफ्लाई (</a:t>
            </a:r>
            <a:r>
              <a:rPr lang="en-US" dirty="0" err="1"/>
              <a:t>Sandfly</a:t>
            </a:r>
            <a:r>
              <a:rPr lang="en-US" dirty="0"/>
              <a:t>): </a:t>
            </a:r>
            <a:r>
              <a:rPr lang="ne-NP" dirty="0"/>
              <a:t>यसले कालाजार, स्यान्डफ्लाई फेवर, ओरिन्टल सोर (</a:t>
            </a:r>
            <a:r>
              <a:rPr lang="en-US" dirty="0"/>
              <a:t>Oriental sore) </a:t>
            </a:r>
            <a:r>
              <a:rPr lang="ne-NP" dirty="0"/>
              <a:t>सार्दछ ।</a:t>
            </a:r>
          </a:p>
          <a:p>
            <a:pPr marL="0" indent="0" algn="just">
              <a:buNone/>
            </a:pPr>
            <a:r>
              <a:rPr lang="ne-NP" dirty="0"/>
              <a:t>४. </a:t>
            </a:r>
            <a:r>
              <a:rPr lang="ne-NP" dirty="0">
                <a:solidFill>
                  <a:srgbClr val="FF0000"/>
                </a:solidFill>
              </a:rPr>
              <a:t>सेसेफ्लाई (</a:t>
            </a:r>
            <a:r>
              <a:rPr lang="en-US" dirty="0">
                <a:solidFill>
                  <a:srgbClr val="FF0000"/>
                </a:solidFill>
              </a:rPr>
              <a:t>Tsetse fly): </a:t>
            </a:r>
            <a:r>
              <a:rPr lang="ne-NP" dirty="0"/>
              <a:t>यसले सिलिपिङ सिकनेस सार्दछ । ५. जुम्रा (</a:t>
            </a:r>
            <a:r>
              <a:rPr lang="en-US" dirty="0"/>
              <a:t>Louse): </a:t>
            </a:r>
            <a:r>
              <a:rPr lang="ne-NP" dirty="0"/>
              <a:t>यसले इपिडेमिक टाइफस, ट्रेन्च फेवर, </a:t>
            </a:r>
            <a:r>
              <a:rPr lang="en-US" dirty="0" err="1"/>
              <a:t>Pediculosis</a:t>
            </a:r>
            <a:r>
              <a:rPr lang="en-US" dirty="0"/>
              <a:t>,</a:t>
            </a:r>
          </a:p>
        </p:txBody>
      </p:sp>
    </p:spTree>
    <p:extLst>
      <p:ext uri="{BB962C8B-B14F-4D97-AF65-F5344CB8AC3E}">
        <p14:creationId xmlns:p14="http://schemas.microsoft.com/office/powerpoint/2010/main" val="1582481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 y="304800"/>
            <a:ext cx="8839200" cy="6553200"/>
          </a:xfrm>
        </p:spPr>
        <p:txBody>
          <a:bodyPr>
            <a:normAutofit fontScale="92500" lnSpcReduction="10000"/>
          </a:bodyPr>
          <a:lstStyle/>
          <a:p>
            <a:pPr marL="0" indent="0" algn="just">
              <a:buNone/>
            </a:pPr>
            <a:r>
              <a:rPr lang="ne-NP" dirty="0"/>
              <a:t>३</a:t>
            </a:r>
            <a:r>
              <a:rPr lang="ne-NP" dirty="0">
                <a:solidFill>
                  <a:srgbClr val="FF0000"/>
                </a:solidFill>
              </a:rPr>
              <a:t>. स्यान्डफ्लाई (</a:t>
            </a:r>
            <a:r>
              <a:rPr lang="en-US" dirty="0" err="1">
                <a:solidFill>
                  <a:srgbClr val="FF0000"/>
                </a:solidFill>
              </a:rPr>
              <a:t>Sandfly</a:t>
            </a:r>
            <a:r>
              <a:rPr lang="en-US" dirty="0">
                <a:solidFill>
                  <a:srgbClr val="FF0000"/>
                </a:solidFill>
              </a:rPr>
              <a:t>): </a:t>
            </a:r>
            <a:r>
              <a:rPr lang="ne-NP" dirty="0"/>
              <a:t>यसले कालाजार, स्यान्डफ्लाई फेवर, ओरिन्टल सोर (</a:t>
            </a:r>
            <a:r>
              <a:rPr lang="en-US" dirty="0"/>
              <a:t>Oriental sore) </a:t>
            </a:r>
            <a:r>
              <a:rPr lang="ne-NP" dirty="0"/>
              <a:t>सार्दछ ।</a:t>
            </a:r>
          </a:p>
          <a:p>
            <a:pPr marL="0" indent="0" algn="just">
              <a:buNone/>
            </a:pPr>
            <a:r>
              <a:rPr lang="ne-NP" dirty="0"/>
              <a:t>४</a:t>
            </a:r>
            <a:r>
              <a:rPr lang="ne-NP" dirty="0">
                <a:solidFill>
                  <a:srgbClr val="FF0000"/>
                </a:solidFill>
              </a:rPr>
              <a:t>. सेसेफ्लाई (</a:t>
            </a:r>
            <a:r>
              <a:rPr lang="en-US" dirty="0">
                <a:solidFill>
                  <a:srgbClr val="FF0000"/>
                </a:solidFill>
              </a:rPr>
              <a:t>Tsetse fly): </a:t>
            </a:r>
            <a:r>
              <a:rPr lang="ne-NP" dirty="0"/>
              <a:t>यसले सिलिपिङ सिकनेस सार्दछ । </a:t>
            </a:r>
            <a:endParaRPr lang="en-US" dirty="0" smtClean="0"/>
          </a:p>
          <a:p>
            <a:pPr marL="0" indent="0" algn="just">
              <a:buNone/>
            </a:pPr>
            <a:r>
              <a:rPr lang="ne-NP" dirty="0" smtClean="0"/>
              <a:t>५. जुम्रा </a:t>
            </a:r>
            <a:r>
              <a:rPr lang="ne-NP" dirty="0"/>
              <a:t>(</a:t>
            </a:r>
            <a:r>
              <a:rPr lang="en-US" dirty="0"/>
              <a:t>Louse): </a:t>
            </a:r>
            <a:r>
              <a:rPr lang="ne-NP" dirty="0"/>
              <a:t>यसले इपिडेमिक टाइफस, ट्रेन्च फेवर, </a:t>
            </a:r>
            <a:r>
              <a:rPr lang="en-US" dirty="0" err="1" smtClean="0"/>
              <a:t>Pediculosis</a:t>
            </a:r>
            <a:r>
              <a:rPr lang="en-US" dirty="0" smtClean="0"/>
              <a:t>.</a:t>
            </a:r>
            <a:r>
              <a:rPr lang="ne-NP" dirty="0"/>
              <a:t> </a:t>
            </a:r>
            <a:r>
              <a:rPr lang="en-US" dirty="0" smtClean="0"/>
              <a:t>Relapsing </a:t>
            </a:r>
            <a:r>
              <a:rPr lang="en-US" dirty="0"/>
              <a:t>Fever </a:t>
            </a:r>
            <a:r>
              <a:rPr lang="ne-NP" dirty="0"/>
              <a:t>सार्दछ ।</a:t>
            </a:r>
          </a:p>
          <a:p>
            <a:pPr marL="0" indent="0" algn="just">
              <a:buNone/>
            </a:pPr>
            <a:r>
              <a:rPr lang="ne-NP" dirty="0"/>
              <a:t>६. </a:t>
            </a:r>
            <a:r>
              <a:rPr lang="ne-NP" dirty="0">
                <a:solidFill>
                  <a:srgbClr val="FF0000"/>
                </a:solidFill>
              </a:rPr>
              <a:t>उपियाँ (</a:t>
            </a:r>
            <a:r>
              <a:rPr lang="en-US" dirty="0">
                <a:solidFill>
                  <a:srgbClr val="FF0000"/>
                </a:solidFill>
              </a:rPr>
              <a:t>Flea): </a:t>
            </a:r>
            <a:r>
              <a:rPr lang="ne-NP" dirty="0"/>
              <a:t>यसले </a:t>
            </a:r>
            <a:r>
              <a:rPr lang="en-US" dirty="0"/>
              <a:t>Endemic Typhus </a:t>
            </a:r>
            <a:r>
              <a:rPr lang="ne-NP" dirty="0"/>
              <a:t>र </a:t>
            </a:r>
            <a:r>
              <a:rPr lang="en-US" dirty="0"/>
              <a:t>Plague </a:t>
            </a:r>
            <a:r>
              <a:rPr lang="ne-NP" dirty="0"/>
              <a:t>सार्दछ ।</a:t>
            </a:r>
          </a:p>
          <a:p>
            <a:pPr marL="0" indent="0" algn="just">
              <a:buNone/>
            </a:pPr>
            <a:r>
              <a:rPr lang="ne-NP" dirty="0"/>
              <a:t>७</a:t>
            </a:r>
            <a:r>
              <a:rPr lang="ne-NP" dirty="0">
                <a:solidFill>
                  <a:srgbClr val="FF0000"/>
                </a:solidFill>
              </a:rPr>
              <a:t>. इचमाइट (</a:t>
            </a:r>
            <a:r>
              <a:rPr lang="en-US" dirty="0" err="1">
                <a:solidFill>
                  <a:srgbClr val="FF0000"/>
                </a:solidFill>
              </a:rPr>
              <a:t>Itchmite</a:t>
            </a:r>
            <a:r>
              <a:rPr lang="en-US" dirty="0">
                <a:solidFill>
                  <a:srgbClr val="FF0000"/>
                </a:solidFill>
              </a:rPr>
              <a:t>): </a:t>
            </a:r>
            <a:r>
              <a:rPr lang="ne-NP" dirty="0"/>
              <a:t>यसले लुतो सार्दछ </a:t>
            </a:r>
            <a:r>
              <a:rPr lang="ne-NP" dirty="0" smtClean="0"/>
              <a:t>।</a:t>
            </a:r>
          </a:p>
          <a:p>
            <a:pPr marL="0" indent="0" algn="just">
              <a:buNone/>
            </a:pPr>
            <a:endParaRPr lang="ne-NP" dirty="0"/>
          </a:p>
          <a:p>
            <a:pPr marL="0" indent="0" algn="just">
              <a:buNone/>
            </a:pPr>
            <a:r>
              <a:rPr lang="ne-NP" b="1" dirty="0">
                <a:solidFill>
                  <a:srgbClr val="FF0000"/>
                </a:solidFill>
              </a:rPr>
              <a:t>कीराफट्याङ्ग्राबाट सर्ने रोगहरूको रोकथाम (</a:t>
            </a:r>
            <a:r>
              <a:rPr lang="en-US" b="1" dirty="0">
                <a:solidFill>
                  <a:srgbClr val="FF0000"/>
                </a:solidFill>
              </a:rPr>
              <a:t>Prevention of Vector-borne Diseases)</a:t>
            </a:r>
          </a:p>
          <a:p>
            <a:pPr marL="0" indent="0" algn="just">
              <a:buNone/>
            </a:pPr>
            <a:r>
              <a:rPr lang="ne-NP" dirty="0"/>
              <a:t>कीराफट्याङ्ग्राबाट सर्ने रोगहरूको रोकथामका लागि निम्नलिखित उपायहरू अपनाउनु बुद्धिमानी हुन्छ </a:t>
            </a:r>
            <a:r>
              <a:rPr lang="ne-NP" dirty="0" smtClean="0"/>
              <a:t>:</a:t>
            </a:r>
            <a:endParaRPr lang="ne-NP" dirty="0"/>
          </a:p>
        </p:txBody>
      </p:sp>
    </p:spTree>
    <p:extLst>
      <p:ext uri="{BB962C8B-B14F-4D97-AF65-F5344CB8AC3E}">
        <p14:creationId xmlns:p14="http://schemas.microsoft.com/office/powerpoint/2010/main" val="862098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77000"/>
          </a:xfrm>
        </p:spPr>
        <p:txBody>
          <a:bodyPr>
            <a:normAutofit/>
          </a:bodyPr>
          <a:lstStyle/>
          <a:p>
            <a:pPr marL="0" indent="0" algn="just">
              <a:buNone/>
            </a:pPr>
            <a:r>
              <a:rPr lang="ne-NP" b="1" dirty="0">
                <a:solidFill>
                  <a:srgbClr val="FF0000"/>
                </a:solidFill>
              </a:rPr>
              <a:t>१. वातावरणीय रोकथाम (</a:t>
            </a:r>
            <a:r>
              <a:rPr lang="en-US" b="1" dirty="0">
                <a:solidFill>
                  <a:srgbClr val="FF0000"/>
                </a:solidFill>
              </a:rPr>
              <a:t>Environmental Control): </a:t>
            </a:r>
            <a:r>
              <a:rPr lang="ne-NP" b="1" dirty="0" smtClean="0">
                <a:solidFill>
                  <a:srgbClr val="FF0000"/>
                </a:solidFill>
              </a:rPr>
              <a:t>	</a:t>
            </a:r>
            <a:r>
              <a:rPr lang="ne-NP" dirty="0" smtClean="0"/>
              <a:t>यसमा </a:t>
            </a:r>
            <a:r>
              <a:rPr lang="ne-NP" dirty="0"/>
              <a:t>घर वरिपरिको वातावरणको सरसफाइमा ध्यान दिने, पानी जम्ने खाल्डाखुल्डी भए पुरिदिने, ढलनालको उचित व्यवस्था गर्ने, स्वच्छ खानेपानीको आपूर्ति गर्ने र फोहोरमैलाको उचित व्यवस्थापन गर्ने गरेमा उक्त रोगको रोकथाम गर्न सकिन्छ</a:t>
            </a:r>
            <a:r>
              <a:rPr lang="en-US" dirty="0"/>
              <a:t> </a:t>
            </a:r>
            <a:r>
              <a:rPr lang="ne-NP" dirty="0"/>
              <a:t> ।</a:t>
            </a:r>
            <a:endParaRPr lang="en-US" dirty="0"/>
          </a:p>
          <a:p>
            <a:pPr marL="0" indent="0" algn="just">
              <a:buNone/>
            </a:pPr>
            <a:r>
              <a:rPr lang="ne-NP" b="1" dirty="0" smtClean="0">
                <a:solidFill>
                  <a:srgbClr val="FF0000"/>
                </a:solidFill>
              </a:rPr>
              <a:t>२</a:t>
            </a:r>
            <a:r>
              <a:rPr lang="ne-NP" b="1" dirty="0">
                <a:solidFill>
                  <a:srgbClr val="FF0000"/>
                </a:solidFill>
              </a:rPr>
              <a:t>. रासायनिक रोकथाम (</a:t>
            </a:r>
            <a:r>
              <a:rPr lang="en-US" b="1" dirty="0">
                <a:solidFill>
                  <a:srgbClr val="FF0000"/>
                </a:solidFill>
              </a:rPr>
              <a:t>Chemical Control): </a:t>
            </a:r>
            <a:endParaRPr lang="ne-NP" b="1" dirty="0" smtClean="0">
              <a:solidFill>
                <a:srgbClr val="FF0000"/>
              </a:solidFill>
            </a:endParaRPr>
          </a:p>
          <a:p>
            <a:pPr marL="0" indent="0" algn="just">
              <a:buNone/>
            </a:pPr>
            <a:r>
              <a:rPr lang="ne-NP" b="1" dirty="0">
                <a:solidFill>
                  <a:srgbClr val="FF0000"/>
                </a:solidFill>
              </a:rPr>
              <a:t>	</a:t>
            </a:r>
            <a:r>
              <a:rPr lang="ne-NP" dirty="0" smtClean="0"/>
              <a:t>यसमा </a:t>
            </a:r>
            <a:r>
              <a:rPr lang="ne-NP" dirty="0"/>
              <a:t>डी.डी.टी. (</a:t>
            </a:r>
            <a:r>
              <a:rPr lang="en-US" dirty="0" err="1"/>
              <a:t>D.D.T</a:t>
            </a:r>
            <a:r>
              <a:rPr lang="en-US" dirty="0"/>
              <a:t>.), </a:t>
            </a:r>
            <a:r>
              <a:rPr lang="ne-NP" dirty="0"/>
              <a:t>बी.एच्.सी. (</a:t>
            </a:r>
            <a:r>
              <a:rPr lang="en-US" dirty="0" err="1"/>
              <a:t>B.H.C</a:t>
            </a:r>
            <a:r>
              <a:rPr lang="en-US" dirty="0"/>
              <a:t>.), </a:t>
            </a:r>
            <a:r>
              <a:rPr lang="ne-NP" dirty="0"/>
              <a:t>मालाथिन आदि जस्ता रसायनहरू प्रयोग गरेर कीराहरूलाई मार्न सकिन्छ । यद्यपि उक्त रसायनहरू जनस्वास्थ्यका लागि खतरनाक हुने हुँदा प्रयोग गर्दा निक्कै विचार पुऱ्याउनुपर्छ ।</a:t>
            </a:r>
            <a:endParaRPr lang="en-US" dirty="0"/>
          </a:p>
        </p:txBody>
      </p:sp>
    </p:spTree>
    <p:extLst>
      <p:ext uri="{BB962C8B-B14F-4D97-AF65-F5344CB8AC3E}">
        <p14:creationId xmlns:p14="http://schemas.microsoft.com/office/powerpoint/2010/main" val="3537086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fontScale="70000" lnSpcReduction="20000"/>
          </a:bodyPr>
          <a:lstStyle/>
          <a:p>
            <a:pPr marL="0" indent="0" algn="just">
              <a:buNone/>
            </a:pPr>
            <a:r>
              <a:rPr lang="ne-NP" b="1" dirty="0">
                <a:solidFill>
                  <a:srgbClr val="FF0000"/>
                </a:solidFill>
              </a:rPr>
              <a:t>३. जैविक रोकथाम (</a:t>
            </a:r>
            <a:r>
              <a:rPr lang="en-US" b="1" dirty="0">
                <a:solidFill>
                  <a:srgbClr val="FF0000"/>
                </a:solidFill>
              </a:rPr>
              <a:t>Biological Control): </a:t>
            </a:r>
            <a:r>
              <a:rPr lang="ne-NP" dirty="0"/>
              <a:t>यसमा कीराफट्याङ्ग्राहरूका फुलहरू नष्ट गर्न र तिनीहरूको वृद्धि र विकासलाई रोक्न गम्बुसिया (</a:t>
            </a:r>
            <a:r>
              <a:rPr lang="en-US" dirty="0" err="1"/>
              <a:t>Bumbusia</a:t>
            </a:r>
            <a:r>
              <a:rPr lang="en-US" dirty="0"/>
              <a:t>) </a:t>
            </a:r>
            <a:r>
              <a:rPr lang="ne-NP" dirty="0"/>
              <a:t>प्रजातिको माछाले लामखुट्टेका लार्भाहरूलाई नष्ट गर्न मदत पुऱ्याउँछ भने कोलेमोमाइसेस (</a:t>
            </a:r>
            <a:r>
              <a:rPr lang="en-US" dirty="0" err="1"/>
              <a:t>Coelomomyces</a:t>
            </a:r>
            <a:r>
              <a:rPr lang="en-US" dirty="0"/>
              <a:t>) </a:t>
            </a:r>
            <a:r>
              <a:rPr lang="ne-NP" dirty="0"/>
              <a:t>नामक </a:t>
            </a:r>
            <a:r>
              <a:rPr lang="en-US" dirty="0"/>
              <a:t>Fungi </a:t>
            </a:r>
            <a:r>
              <a:rPr lang="ne-NP" dirty="0"/>
              <a:t>ले लामखुट्टलाई नष्ट गर्न मदत पुऱ्याउँछ । यो तरिका रासायनिक रोकथामभन्दा बढी प्रभावकारी मानिन्छ ।</a:t>
            </a:r>
          </a:p>
          <a:p>
            <a:pPr marL="0" indent="0" algn="just">
              <a:buNone/>
            </a:pPr>
            <a:r>
              <a:rPr lang="ne-NP" b="1" dirty="0">
                <a:solidFill>
                  <a:srgbClr val="FF0000"/>
                </a:solidFill>
              </a:rPr>
              <a:t>४. वंशाणुगत रोकथाम (</a:t>
            </a:r>
            <a:r>
              <a:rPr lang="en-US" b="1" dirty="0">
                <a:solidFill>
                  <a:srgbClr val="FF0000"/>
                </a:solidFill>
              </a:rPr>
              <a:t>Genetic Control):</a:t>
            </a:r>
            <a:r>
              <a:rPr lang="en-US" dirty="0"/>
              <a:t> </a:t>
            </a:r>
            <a:r>
              <a:rPr lang="ne-NP" dirty="0"/>
              <a:t>यसमा भाले लामखुट्टेलाई स्टेराइल (</a:t>
            </a:r>
            <a:r>
              <a:rPr lang="en-US" dirty="0"/>
              <a:t>Sterile) </a:t>
            </a:r>
            <a:r>
              <a:rPr lang="ne-NP" dirty="0"/>
              <a:t>गरिन्छ । यसले गर्दा पोथी लामखुट्टेसँग सम्पर्क भए पनि सन्तान उत्पादन हुन सक्दैन । उक्त कार्य अझैसम्म पनि परीक्षणका रूपमा रहेको छ । यो प्रविधिमा लामखुट्टेको कोषको साइटोप्लाज्म (</a:t>
            </a:r>
            <a:r>
              <a:rPr lang="en-US" dirty="0"/>
              <a:t>Cytoplasm) </a:t>
            </a:r>
            <a:r>
              <a:rPr lang="ne-NP" dirty="0"/>
              <a:t>मा परिवर्तन ल्याउने र वंशसूत्र (</a:t>
            </a:r>
            <a:r>
              <a:rPr lang="en-US" dirty="0"/>
              <a:t>Chromosome) </a:t>
            </a:r>
            <a:r>
              <a:rPr lang="ne-NP" dirty="0"/>
              <a:t>मा साटासाट गर्न सकिन्छ ।</a:t>
            </a:r>
          </a:p>
          <a:p>
            <a:pPr marL="0" indent="0" algn="just">
              <a:buNone/>
            </a:pPr>
            <a:r>
              <a:rPr lang="ne-NP" b="1" dirty="0">
                <a:solidFill>
                  <a:srgbClr val="FF0000"/>
                </a:solidFill>
              </a:rPr>
              <a:t>५. स्वास्थ्य शिक्षा (</a:t>
            </a:r>
            <a:r>
              <a:rPr lang="en-US" b="1" dirty="0">
                <a:solidFill>
                  <a:srgbClr val="FF0000"/>
                </a:solidFill>
              </a:rPr>
              <a:t>Health Education)</a:t>
            </a:r>
            <a:r>
              <a:rPr lang="en-US" dirty="0"/>
              <a:t>: </a:t>
            </a:r>
            <a:r>
              <a:rPr lang="ne-NP" dirty="0"/>
              <a:t>स्वास्थ्य शिक्षा एउटा जिउने कला हो । यसको माध्यमबाट विभिन्न प्रकारका कीराफट्याङ्ग्राबाट सर्ने रोगहरूबाट सुरक्षित रहन शिक्षा मिल्दछ । यसले व्यक्तिगत सरसफाइ, वातावरणीय सरसफाइ, खाद्यवस्तुको भण्डार, स्वास्थ्यलाई प्रभाव पार्ने तत्त्वहरूप्रति सचेतना जगाउने, रोग सार्ने माध्यमहरूलाई नियन्त्रण गर्ने उपायहरूको शिक्षा दिने हुँदा कीराफट्याङ्ग्रा जन्य रोगहरूको नियन्त्रणका क्षेत्रमा महत्त्वपूर्ण भूमिका खेल्दछ ।</a:t>
            </a:r>
            <a:endParaRPr lang="en-US" dirty="0"/>
          </a:p>
        </p:txBody>
      </p:sp>
    </p:spTree>
    <p:extLst>
      <p:ext uri="{BB962C8B-B14F-4D97-AF65-F5344CB8AC3E}">
        <p14:creationId xmlns:p14="http://schemas.microsoft.com/office/powerpoint/2010/main" val="554867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
            <a:ext cx="8839200" cy="639762"/>
          </a:xfrm>
        </p:spPr>
        <p:txBody>
          <a:bodyPr>
            <a:normAutofit fontScale="90000"/>
          </a:bodyPr>
          <a:lstStyle/>
          <a:p>
            <a:pPr algn="l"/>
            <a:r>
              <a:rPr lang="ne-NP" b="1" dirty="0" smtClean="0">
                <a:solidFill>
                  <a:srgbClr val="FF0000"/>
                </a:solidFill>
                <a:latin typeface="Annapurn" pitchFamily="2" charset="0"/>
              </a:rPr>
              <a:t>४. </a:t>
            </a:r>
            <a:r>
              <a:rPr lang="en-US" b="1" dirty="0" err="1" smtClean="0">
                <a:solidFill>
                  <a:srgbClr val="FF0000"/>
                </a:solidFill>
                <a:latin typeface="Annapurn" pitchFamily="2" charset="0"/>
              </a:rPr>
              <a:t>Xfjfaf</a:t>
            </a:r>
            <a:r>
              <a:rPr lang="en-US" b="1" dirty="0" smtClean="0">
                <a:solidFill>
                  <a:srgbClr val="FF0000"/>
                </a:solidFill>
                <a:latin typeface="Annapurn" pitchFamily="2" charset="0"/>
              </a:rPr>
              <a:t>^ ;g{] /f]</a:t>
            </a:r>
            <a:r>
              <a:rPr lang="en-US" b="1" dirty="0" err="1" smtClean="0">
                <a:solidFill>
                  <a:srgbClr val="FF0000"/>
                </a:solidFill>
                <a:latin typeface="Annapurn" pitchFamily="2" charset="0"/>
              </a:rPr>
              <a:t>ux</a:t>
            </a:r>
            <a:r>
              <a:rPr lang="en-US" b="1" dirty="0" smtClean="0">
                <a:solidFill>
                  <a:srgbClr val="FF0000"/>
                </a:solidFill>
                <a:latin typeface="Annapurn" pitchFamily="2" charset="0"/>
              </a:rPr>
              <a:t>? </a:t>
            </a:r>
            <a:r>
              <a:rPr lang="en-US" b="1" dirty="0" smtClean="0">
                <a:solidFill>
                  <a:srgbClr val="FF0000"/>
                </a:solidFill>
                <a:latin typeface="+mn-lt"/>
              </a:rPr>
              <a:t>(Air-borne </a:t>
            </a:r>
            <a:r>
              <a:rPr lang="en-US" b="1" dirty="0" smtClean="0">
                <a:solidFill>
                  <a:srgbClr val="FF0000"/>
                </a:solidFill>
              </a:rPr>
              <a:t>D</a:t>
            </a:r>
            <a:r>
              <a:rPr lang="en-US" b="1" dirty="0" smtClean="0">
                <a:solidFill>
                  <a:srgbClr val="FF0000"/>
                </a:solidFill>
                <a:latin typeface="+mn-lt"/>
              </a:rPr>
              <a:t>iseases)</a:t>
            </a:r>
            <a:endParaRPr lang="en-US" b="1" dirty="0">
              <a:solidFill>
                <a:srgbClr val="FF0000"/>
              </a:solidFill>
              <a:latin typeface="Annapurn" pitchFamily="2" charset="0"/>
            </a:endParaRPr>
          </a:p>
        </p:txBody>
      </p:sp>
      <p:sp>
        <p:nvSpPr>
          <p:cNvPr id="3" name="Content Placeholder 2"/>
          <p:cNvSpPr>
            <a:spLocks noGrp="1"/>
          </p:cNvSpPr>
          <p:nvPr>
            <p:ph idx="1"/>
          </p:nvPr>
        </p:nvSpPr>
        <p:spPr>
          <a:xfrm>
            <a:off x="152400" y="914400"/>
            <a:ext cx="8763000" cy="5715000"/>
          </a:xfrm>
        </p:spPr>
        <p:txBody>
          <a:bodyPr>
            <a:normAutofit fontScale="77500" lnSpcReduction="20000"/>
          </a:bodyPr>
          <a:lstStyle/>
          <a:p>
            <a:pPr marL="0" indent="0" algn="just">
              <a:buNone/>
            </a:pPr>
            <a:r>
              <a:rPr lang="en-US" dirty="0" smtClean="0"/>
              <a:t>	</a:t>
            </a:r>
            <a:r>
              <a:rPr lang="ne-NP" dirty="0" smtClean="0"/>
              <a:t>दूषित </a:t>
            </a:r>
            <a:r>
              <a:rPr lang="ne-NP" dirty="0"/>
              <a:t>हावाले ल्याउने रोगहरूलाई वायुजन्य रोगहरू भनिन्छ । वायु दूषित हुन गएमा विभिन्न प्रकारका रोगहरू फैलिन सक्छन् । जस्तै- रुघाखोकी, दम, ब्रोङ्काइटिस, टी.बी., बिफर, ठेउला, मेनिन्जाइटिस, प्याण्डेमिक इन्फ्लुएन्जा र अन्यू श्वासप्रश्वाससम्बन्धी रोगहरू प्रदूषित हावाद्वारा फैलिने प्रमुख रोगहरू हुन् </a:t>
            </a:r>
            <a:r>
              <a:rPr lang="ne-NP" dirty="0" smtClean="0"/>
              <a:t>।</a:t>
            </a:r>
            <a:endParaRPr lang="ne-NP" dirty="0"/>
          </a:p>
          <a:p>
            <a:pPr marL="0" indent="0" algn="just">
              <a:buNone/>
            </a:pPr>
            <a:r>
              <a:rPr lang="ne-NP" b="1" dirty="0">
                <a:solidFill>
                  <a:srgbClr val="FF0000"/>
                </a:solidFill>
              </a:rPr>
              <a:t>हावाबाट सर्ने रोगहरूको रोकथाम (</a:t>
            </a:r>
            <a:r>
              <a:rPr lang="en-US" b="1" dirty="0">
                <a:solidFill>
                  <a:srgbClr val="FF0000"/>
                </a:solidFill>
              </a:rPr>
              <a:t>Prevention of Air-borne Diseases)</a:t>
            </a:r>
          </a:p>
          <a:p>
            <a:pPr marL="0" indent="0" algn="just">
              <a:buNone/>
            </a:pPr>
            <a:r>
              <a:rPr lang="ne-NP" dirty="0"/>
              <a:t>१. धुवाँ रहित चुलोको प्रयोग गर्नुपर्छ ।</a:t>
            </a:r>
          </a:p>
          <a:p>
            <a:pPr marL="0" indent="0" algn="just">
              <a:buNone/>
            </a:pPr>
            <a:r>
              <a:rPr lang="ne-NP" dirty="0"/>
              <a:t>२. वायुको सुरक्षाका लागि जनतालाई स्वास्थ्य शिक्षा दिनुपर्छ ।</a:t>
            </a:r>
          </a:p>
          <a:p>
            <a:pPr marL="0" indent="0" algn="just">
              <a:buNone/>
            </a:pPr>
            <a:r>
              <a:rPr lang="ne-NP" dirty="0"/>
              <a:t>3. धेरै धुवाँ नआउने वस्तुहरू बाल्नुपर्छ ।</a:t>
            </a:r>
          </a:p>
          <a:p>
            <a:pPr marL="0" indent="0" algn="just">
              <a:buNone/>
            </a:pPr>
            <a:r>
              <a:rPr lang="ne-NP" dirty="0"/>
              <a:t>४. पुराना सवारी साधनहरूलाई सकेसम्म प्रतिबन्ध लगाउनुपर्छ ।</a:t>
            </a:r>
          </a:p>
          <a:p>
            <a:pPr marL="0" indent="0" algn="just">
              <a:buNone/>
            </a:pPr>
            <a:r>
              <a:rPr lang="ne-NP" dirty="0"/>
              <a:t>५. धुलो उड्ने खालको बाटो र पारिवारिक व्यवहार कम गर्नुपर्छ ।</a:t>
            </a:r>
          </a:p>
          <a:p>
            <a:pPr marL="0" indent="0" algn="just">
              <a:buNone/>
            </a:pPr>
            <a:r>
              <a:rPr lang="ne-NP" dirty="0" smtClean="0"/>
              <a:t>६.</a:t>
            </a:r>
            <a:r>
              <a:rPr lang="en-US" dirty="0" smtClean="0"/>
              <a:t>  </a:t>
            </a:r>
            <a:r>
              <a:rPr lang="ne-NP" dirty="0" smtClean="0"/>
              <a:t>वायुजन्य </a:t>
            </a:r>
            <a:r>
              <a:rPr lang="ne-NP" dirty="0"/>
              <a:t>रोगहरू लागेका रोगीहरूको समयमै उचित उपचार गराउनुपर्छ ।</a:t>
            </a:r>
          </a:p>
          <a:p>
            <a:pPr marL="0" indent="0" algn="just">
              <a:buNone/>
            </a:pPr>
            <a:r>
              <a:rPr lang="ne-NP" dirty="0"/>
              <a:t>७. दूषित वायुलाई स्वच्छ, बनाउने तरिकाहरू अपनाउनुपर्छ ।</a:t>
            </a:r>
            <a:endParaRPr lang="en-US" dirty="0"/>
          </a:p>
        </p:txBody>
      </p:sp>
    </p:spTree>
    <p:extLst>
      <p:ext uri="{BB962C8B-B14F-4D97-AF65-F5344CB8AC3E}">
        <p14:creationId xmlns:p14="http://schemas.microsoft.com/office/powerpoint/2010/main" val="3573929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629400"/>
          </a:xfrm>
        </p:spPr>
        <p:txBody>
          <a:bodyPr>
            <a:normAutofit fontScale="85000" lnSpcReduction="20000"/>
          </a:bodyPr>
          <a:lstStyle/>
          <a:p>
            <a:pPr marL="0" indent="0">
              <a:buNone/>
            </a:pPr>
            <a:r>
              <a:rPr lang="ne-NP" sz="5100" dirty="0" smtClean="0">
                <a:solidFill>
                  <a:srgbClr val="FF0000"/>
                </a:solidFill>
              </a:rPr>
              <a:t>५. खानाबाट </a:t>
            </a:r>
            <a:r>
              <a:rPr lang="ne-NP" sz="5100" dirty="0">
                <a:solidFill>
                  <a:srgbClr val="FF0000"/>
                </a:solidFill>
              </a:rPr>
              <a:t>सर्ने </a:t>
            </a:r>
            <a:r>
              <a:rPr lang="ne-NP" sz="5100" dirty="0" smtClean="0">
                <a:solidFill>
                  <a:srgbClr val="FF0000"/>
                </a:solidFill>
              </a:rPr>
              <a:t>रोगहरू</a:t>
            </a:r>
            <a:r>
              <a:rPr lang="en-US" sz="5100" dirty="0" smtClean="0">
                <a:solidFill>
                  <a:srgbClr val="FF0000"/>
                </a:solidFill>
              </a:rPr>
              <a:t>  </a:t>
            </a:r>
            <a:r>
              <a:rPr lang="ne-NP" sz="5100" dirty="0" smtClean="0">
                <a:solidFill>
                  <a:srgbClr val="FF0000"/>
                </a:solidFill>
              </a:rPr>
              <a:t>(</a:t>
            </a:r>
            <a:r>
              <a:rPr lang="en-US" sz="5100" dirty="0">
                <a:solidFill>
                  <a:srgbClr val="FF0000"/>
                </a:solidFill>
              </a:rPr>
              <a:t>Food-borne Diseases</a:t>
            </a:r>
            <a:r>
              <a:rPr lang="en-US" sz="5100" dirty="0" smtClean="0">
                <a:solidFill>
                  <a:srgbClr val="FF0000"/>
                </a:solidFill>
              </a:rPr>
              <a:t>)</a:t>
            </a:r>
          </a:p>
          <a:p>
            <a:pPr marL="0" indent="0">
              <a:buNone/>
            </a:pPr>
            <a:endParaRPr lang="en-US" dirty="0"/>
          </a:p>
          <a:p>
            <a:pPr marL="0" indent="0" algn="just">
              <a:buNone/>
            </a:pPr>
            <a:r>
              <a:rPr lang="en-US" dirty="0" smtClean="0"/>
              <a:t>	</a:t>
            </a:r>
            <a:r>
              <a:rPr lang="ne-NP" dirty="0" smtClean="0"/>
              <a:t>खानाबाट </a:t>
            </a:r>
            <a:r>
              <a:rPr lang="ne-NP" dirty="0"/>
              <a:t>सर्ने रोगहरूलाई खानाजन्य रोगहरू भनिन्छ </a:t>
            </a:r>
            <a:r>
              <a:rPr lang="ne-NP" dirty="0" smtClean="0"/>
              <a:t>। </a:t>
            </a:r>
            <a:r>
              <a:rPr lang="ne-NP" dirty="0"/>
              <a:t>फोहोर र दूषित खाना खानाले विभिन्न किसिमका सरुवा रोगहरू मानिसमा सर्न गई स्वास्थ्यलाई प्रतिकूल असर पार्दछ । खानाबाट सर्ने रोगहरूलाई मुख्य दुई भागमा विभाजन गर्न सकिन्छ :</a:t>
            </a:r>
          </a:p>
          <a:p>
            <a:pPr marL="514350" indent="-514350" algn="just">
              <a:buAutoNum type="hindiNumPeriod"/>
            </a:pPr>
            <a:r>
              <a:rPr lang="ne-NP" b="1" dirty="0" smtClean="0">
                <a:solidFill>
                  <a:srgbClr val="FF0000"/>
                </a:solidFill>
              </a:rPr>
              <a:t>खानाबाट </a:t>
            </a:r>
            <a:r>
              <a:rPr lang="ne-NP" b="1" dirty="0">
                <a:solidFill>
                  <a:srgbClr val="FF0000"/>
                </a:solidFill>
              </a:rPr>
              <a:t>हुने सङ्क्रामक रोग (</a:t>
            </a:r>
            <a:r>
              <a:rPr lang="en-US" b="1" dirty="0">
                <a:solidFill>
                  <a:srgbClr val="FF0000"/>
                </a:solidFill>
              </a:rPr>
              <a:t>Food-borne Infection): </a:t>
            </a:r>
            <a:endParaRPr lang="en-US" b="1" dirty="0" smtClean="0">
              <a:solidFill>
                <a:srgbClr val="FF0000"/>
              </a:solidFill>
            </a:endParaRPr>
          </a:p>
          <a:p>
            <a:pPr marL="0" indent="0" algn="just">
              <a:buNone/>
            </a:pPr>
            <a:r>
              <a:rPr lang="ne-NP" b="1" dirty="0" smtClean="0">
                <a:solidFill>
                  <a:srgbClr val="FF0000"/>
                </a:solidFill>
              </a:rPr>
              <a:t>२</a:t>
            </a:r>
            <a:r>
              <a:rPr lang="ne-NP" b="1" dirty="0">
                <a:solidFill>
                  <a:srgbClr val="FF0000"/>
                </a:solidFill>
              </a:rPr>
              <a:t>. विषाक्त खाना खाएर हुने रोगहरू (</a:t>
            </a:r>
            <a:r>
              <a:rPr lang="en-US" b="1" dirty="0">
                <a:solidFill>
                  <a:srgbClr val="FF0000"/>
                </a:solidFill>
              </a:rPr>
              <a:t>Food Poisoning): </a:t>
            </a:r>
            <a:endParaRPr lang="en-US" b="1" dirty="0" smtClean="0">
              <a:solidFill>
                <a:srgbClr val="FF0000"/>
              </a:solidFill>
            </a:endParaRPr>
          </a:p>
          <a:p>
            <a:pPr marL="0" indent="0" algn="just">
              <a:buNone/>
            </a:pPr>
            <a:r>
              <a:rPr lang="en-US" b="1" dirty="0">
                <a:solidFill>
                  <a:srgbClr val="FF0000"/>
                </a:solidFill>
              </a:rPr>
              <a:t>	</a:t>
            </a:r>
            <a:r>
              <a:rPr lang="ne-NP" dirty="0" smtClean="0"/>
              <a:t>च्याउ </a:t>
            </a:r>
            <a:r>
              <a:rPr lang="ne-NP" dirty="0"/>
              <a:t>(</a:t>
            </a:r>
            <a:r>
              <a:rPr lang="en-US" dirty="0"/>
              <a:t>Mushroom), </a:t>
            </a:r>
            <a:r>
              <a:rPr lang="en-US" dirty="0" err="1"/>
              <a:t>Argimona</a:t>
            </a:r>
            <a:r>
              <a:rPr lang="en-US" dirty="0"/>
              <a:t>, </a:t>
            </a:r>
            <a:r>
              <a:rPr lang="en-US" dirty="0" err="1"/>
              <a:t>Maxicana</a:t>
            </a:r>
            <a:r>
              <a:rPr lang="en-US" dirty="0"/>
              <a:t>, </a:t>
            </a:r>
            <a:r>
              <a:rPr lang="en-US" dirty="0" err="1"/>
              <a:t>Khesari</a:t>
            </a:r>
            <a:r>
              <a:rPr lang="en-US" dirty="0"/>
              <a:t> </a:t>
            </a:r>
            <a:r>
              <a:rPr lang="ne-NP" dirty="0"/>
              <a:t>आदि जस्ता वनस्पतिद्वारा हुने विषाक्तताले गर्दा रोग लाग्दछ । त्यसै गरी जीवाणुले निकाल्ने विषबाट हुने </a:t>
            </a:r>
            <a:r>
              <a:rPr lang="en-US" dirty="0"/>
              <a:t>Botulism, Staphylococcus Food Poisoning </a:t>
            </a:r>
            <a:r>
              <a:rPr lang="ne-NP" dirty="0"/>
              <a:t>र रासायनिक तत्त्वबाट हुने जस्तै पेट्रोलियम पदार्थ, सिसा, मरकरी, कीटनाशक औषधीहरू खानामा मिसिएर खाद्य विषाक्तता गराउँछ र खानाजन्य रोगको उत्पत्ति हुन्छ </a:t>
            </a:r>
            <a:r>
              <a:rPr lang="ne-NP" dirty="0" smtClean="0"/>
              <a:t>।</a:t>
            </a:r>
            <a:endParaRPr lang="ne-NP" dirty="0"/>
          </a:p>
        </p:txBody>
      </p:sp>
    </p:spTree>
    <p:extLst>
      <p:ext uri="{BB962C8B-B14F-4D97-AF65-F5344CB8AC3E}">
        <p14:creationId xmlns:p14="http://schemas.microsoft.com/office/powerpoint/2010/main" val="1303273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553200"/>
          </a:xfrm>
        </p:spPr>
        <p:txBody>
          <a:bodyPr>
            <a:normAutofit fontScale="85000" lnSpcReduction="20000"/>
          </a:bodyPr>
          <a:lstStyle/>
          <a:p>
            <a:pPr marL="0" indent="0">
              <a:buNone/>
            </a:pPr>
            <a:r>
              <a:rPr lang="ne-NP" b="1" dirty="0" smtClean="0">
                <a:solidFill>
                  <a:srgbClr val="FF0000"/>
                </a:solidFill>
              </a:rPr>
              <a:t>खानाबाट सर्ने रोगको रोकथाम (</a:t>
            </a:r>
            <a:r>
              <a:rPr lang="en-US" b="1" dirty="0" smtClean="0">
                <a:solidFill>
                  <a:srgbClr val="FF0000"/>
                </a:solidFill>
              </a:rPr>
              <a:t>Prevention of Food-borne Disease)</a:t>
            </a:r>
            <a:endParaRPr lang="en-US" b="1" dirty="0">
              <a:solidFill>
                <a:srgbClr val="FF0000"/>
              </a:solidFill>
            </a:endParaRPr>
          </a:p>
          <a:p>
            <a:pPr marL="0" indent="0" algn="just">
              <a:buNone/>
            </a:pPr>
            <a:r>
              <a:rPr lang="ne-NP" dirty="0" smtClean="0"/>
              <a:t>१</a:t>
            </a:r>
            <a:r>
              <a:rPr lang="ne-NP" dirty="0"/>
              <a:t>. खानेकुराहरू राख्ने ठाउँमा धुलो उड्न दिनु हुँदैन ।</a:t>
            </a:r>
          </a:p>
          <a:p>
            <a:pPr marL="0" indent="0" algn="just">
              <a:buNone/>
            </a:pPr>
            <a:r>
              <a:rPr lang="ne-NP" dirty="0"/>
              <a:t>२. खानेकुराहरू राख्ने ठाउँमा फोहोरमैलाहरू जम्मा गर्नु हुँदैन ।</a:t>
            </a:r>
          </a:p>
          <a:p>
            <a:pPr marL="0" indent="0" algn="just">
              <a:buNone/>
            </a:pPr>
            <a:r>
              <a:rPr lang="ne-NP" dirty="0"/>
              <a:t>३. खाद्यबालीहरूमा कीराहरू मार्न डी.डी.टी. जस्ता हानिकारक </a:t>
            </a:r>
            <a:r>
              <a:rPr lang="en-US" dirty="0" smtClean="0"/>
              <a:t>  	</a:t>
            </a:r>
            <a:r>
              <a:rPr lang="ne-NP" dirty="0" smtClean="0"/>
              <a:t>वस्तु </a:t>
            </a:r>
            <a:r>
              <a:rPr lang="ne-NP" dirty="0"/>
              <a:t>छर्किनु हुँदैन ।</a:t>
            </a:r>
          </a:p>
          <a:p>
            <a:pPr marL="0" indent="0" algn="just">
              <a:buNone/>
            </a:pPr>
            <a:r>
              <a:rPr lang="ne-NP" dirty="0"/>
              <a:t>४. खेतबारी नजिक दिशापिसाब गर्नु हुँदैन ।</a:t>
            </a:r>
          </a:p>
          <a:p>
            <a:pPr marL="0" indent="0" algn="just">
              <a:buNone/>
            </a:pPr>
            <a:r>
              <a:rPr lang="ne-NP" dirty="0"/>
              <a:t>५. बजारमा बेच्न ल्याउने तरकारीहरू र खाद्यवस्तुहरू प्रदूषित </a:t>
            </a:r>
            <a:r>
              <a:rPr lang="en-US" dirty="0" smtClean="0"/>
              <a:t>	</a:t>
            </a:r>
            <a:r>
              <a:rPr lang="ne-NP" dirty="0" smtClean="0"/>
              <a:t>नदी</a:t>
            </a:r>
            <a:r>
              <a:rPr lang="ne-NP" dirty="0"/>
              <a:t>, नाला र पोखरीको पानीमा सफा गर्नु हुँदैन ।</a:t>
            </a:r>
          </a:p>
          <a:p>
            <a:pPr marL="0" indent="0" algn="just">
              <a:buNone/>
            </a:pPr>
            <a:r>
              <a:rPr lang="ne-NP" dirty="0"/>
              <a:t>६. खानेकुरा उत्पादन गर्ने, भण्डार गर्ने र चलाउने अवस्थामा </a:t>
            </a:r>
            <a:r>
              <a:rPr lang="en-US" dirty="0" smtClean="0"/>
              <a:t>	</a:t>
            </a:r>
            <a:r>
              <a:rPr lang="ne-NP" dirty="0" smtClean="0"/>
              <a:t>प्रदूषक </a:t>
            </a:r>
            <a:r>
              <a:rPr lang="ne-NP" dirty="0"/>
              <a:t>तत्त्वहरूको लसपस हुन दिनु हुँदैन ।</a:t>
            </a:r>
          </a:p>
          <a:p>
            <a:pPr marL="0" indent="0" algn="just">
              <a:buNone/>
            </a:pPr>
            <a:r>
              <a:rPr lang="ne-NP" dirty="0"/>
              <a:t>७. खानेकुरालाई मुसा, छुचुन्द्रो र झिंगा जस्ता </a:t>
            </a:r>
            <a:r>
              <a:rPr lang="ne-NP" dirty="0" smtClean="0"/>
              <a:t>कीराफट्याङ्ग्राहरूको </a:t>
            </a:r>
            <a:r>
              <a:rPr lang="ne-NP" dirty="0"/>
              <a:t>सम्पर्कमा नआउने गरी भण्डार गर्नुपर्छ ।</a:t>
            </a:r>
          </a:p>
          <a:p>
            <a:pPr marL="0" indent="0" algn="just">
              <a:buNone/>
            </a:pPr>
            <a:r>
              <a:rPr lang="ne-NP" dirty="0"/>
              <a:t>८. खाना खानुभन्दा पहिले साबुन पानीले हात धुनुपर्दछ ।</a:t>
            </a:r>
          </a:p>
          <a:p>
            <a:pPr marL="0" indent="0" algn="just">
              <a:buNone/>
            </a:pPr>
            <a:r>
              <a:rPr lang="ne-NP" dirty="0"/>
              <a:t>९. खाद्य विषाक्तता भएको थाहा पाउनासाथ खानालाई फ्याँक्नुपर्छ । </a:t>
            </a:r>
            <a:endParaRPr lang="en-US" dirty="0" smtClean="0"/>
          </a:p>
          <a:p>
            <a:pPr marL="0" indent="0" algn="just">
              <a:buNone/>
            </a:pPr>
            <a:r>
              <a:rPr lang="ne-NP" dirty="0" smtClean="0"/>
              <a:t>१०</a:t>
            </a:r>
            <a:r>
              <a:rPr lang="ne-NP" dirty="0"/>
              <a:t>. फलफूलहरू सफा पानीले सफा गरेर मात्र खानुपर्छ ।</a:t>
            </a:r>
            <a:endParaRPr lang="en-US" dirty="0"/>
          </a:p>
        </p:txBody>
      </p:sp>
    </p:spTree>
    <p:extLst>
      <p:ext uri="{BB962C8B-B14F-4D97-AF65-F5344CB8AC3E}">
        <p14:creationId xmlns:p14="http://schemas.microsoft.com/office/powerpoint/2010/main" val="3211655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p:spPr>
        <p:txBody>
          <a:bodyPr>
            <a:normAutofit/>
          </a:bodyPr>
          <a:lstStyle/>
          <a:p>
            <a:pPr marL="0" indent="0">
              <a:buNone/>
            </a:pPr>
            <a:r>
              <a:rPr lang="ne-NP" sz="4100" b="1" dirty="0" smtClean="0">
                <a:solidFill>
                  <a:srgbClr val="FF0000"/>
                </a:solidFill>
              </a:rPr>
              <a:t>६. एस.टी.आई</a:t>
            </a:r>
            <a:r>
              <a:rPr lang="en-US" sz="4100" b="1" dirty="0" smtClean="0">
                <a:solidFill>
                  <a:srgbClr val="FF0000"/>
                </a:solidFill>
              </a:rPr>
              <a:t>   </a:t>
            </a:r>
            <a:r>
              <a:rPr lang="ne-NP" sz="4100" b="1" dirty="0" smtClean="0">
                <a:solidFill>
                  <a:srgbClr val="FF0000"/>
                </a:solidFill>
              </a:rPr>
              <a:t>(</a:t>
            </a:r>
            <a:r>
              <a:rPr lang="en-US" sz="4100" b="1" dirty="0">
                <a:solidFill>
                  <a:srgbClr val="FF0000"/>
                </a:solidFill>
              </a:rPr>
              <a:t>Sexually Transmitted Infection : </a:t>
            </a:r>
            <a:r>
              <a:rPr lang="en-US" sz="4100" b="1" dirty="0" err="1">
                <a:solidFill>
                  <a:srgbClr val="FF0000"/>
                </a:solidFill>
              </a:rPr>
              <a:t>STI</a:t>
            </a:r>
            <a:r>
              <a:rPr lang="en-US" sz="4100" b="1" dirty="0">
                <a:solidFill>
                  <a:srgbClr val="FF0000"/>
                </a:solidFill>
              </a:rPr>
              <a:t> )</a:t>
            </a:r>
          </a:p>
          <a:p>
            <a:pPr marL="0" indent="0" algn="just">
              <a:buNone/>
            </a:pPr>
            <a:r>
              <a:rPr lang="en-US" dirty="0" smtClean="0"/>
              <a:t>	</a:t>
            </a:r>
            <a:r>
              <a:rPr lang="ne-NP" dirty="0" smtClean="0"/>
              <a:t>यिनलाई </a:t>
            </a:r>
            <a:r>
              <a:rPr lang="ne-NP" dirty="0"/>
              <a:t>मुख्य यौनजन्य सङ्क्रामक रोगहरू पनि भन्ने गरिन्छ । यी रोगहरू असुरक्षित यौन सम्पर्कको कारणवाट लाग्ने गर्छन् </a:t>
            </a:r>
            <a:r>
              <a:rPr lang="ne-NP" dirty="0" smtClean="0"/>
              <a:t>।</a:t>
            </a:r>
            <a:r>
              <a:rPr lang="en-US" dirty="0" smtClean="0"/>
              <a:t> </a:t>
            </a:r>
            <a:r>
              <a:rPr lang="ne-NP" dirty="0" smtClean="0"/>
              <a:t>जस्तै </a:t>
            </a:r>
            <a:r>
              <a:rPr lang="ne-NP" dirty="0"/>
              <a:t>गोनोरिया, भिरिङ्गी, </a:t>
            </a:r>
            <a:r>
              <a:rPr lang="ne-NP" dirty="0" smtClean="0"/>
              <a:t>र </a:t>
            </a:r>
            <a:r>
              <a:rPr lang="ne-NP" dirty="0"/>
              <a:t>एच.आई.भी. / एड्स (</a:t>
            </a:r>
            <a:r>
              <a:rPr lang="en-US" dirty="0"/>
              <a:t>HIV/AIDS) </a:t>
            </a:r>
            <a:r>
              <a:rPr lang="ne-NP" dirty="0"/>
              <a:t>पर्दछन् ।</a:t>
            </a:r>
          </a:p>
          <a:p>
            <a:pPr marL="0" indent="0" algn="just">
              <a:buNone/>
            </a:pPr>
            <a:endParaRPr lang="ne-NP" dirty="0" smtClean="0"/>
          </a:p>
          <a:p>
            <a:pPr marL="0" indent="0" algn="just">
              <a:buNone/>
            </a:pPr>
            <a:r>
              <a:rPr lang="ne-NP" dirty="0" smtClean="0">
                <a:solidFill>
                  <a:srgbClr val="FF0000"/>
                </a:solidFill>
              </a:rPr>
              <a:t>रोकथामका </a:t>
            </a:r>
            <a:r>
              <a:rPr lang="ne-NP" dirty="0">
                <a:solidFill>
                  <a:srgbClr val="FF0000"/>
                </a:solidFill>
              </a:rPr>
              <a:t>उपायहरूमा सुरक्षित यौन सम्पर्कमा ध्यान पुऱ्याउनु पर्दछ ।</a:t>
            </a:r>
            <a:endParaRPr lang="en-US" dirty="0">
              <a:solidFill>
                <a:srgbClr val="FF0000"/>
              </a:solidFill>
            </a:endParaRPr>
          </a:p>
        </p:txBody>
      </p:sp>
    </p:spTree>
    <p:extLst>
      <p:ext uri="{BB962C8B-B14F-4D97-AF65-F5344CB8AC3E}">
        <p14:creationId xmlns:p14="http://schemas.microsoft.com/office/powerpoint/2010/main" val="2150594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latin typeface="Kantipur"/>
              </a:rPr>
              <a:t/>
            </a:r>
            <a:br>
              <a:rPr lang="en-US" b="1" dirty="0" smtClean="0">
                <a:solidFill>
                  <a:srgbClr val="FF0000"/>
                </a:solidFill>
                <a:latin typeface="Kantipur"/>
              </a:rPr>
            </a:br>
            <a:r>
              <a:rPr lang="en-US" b="1" dirty="0" err="1" smtClean="0">
                <a:solidFill>
                  <a:srgbClr val="FF0000"/>
                </a:solidFill>
                <a:latin typeface="Kantipur"/>
              </a:rPr>
              <a:t>sf</a:t>
            </a:r>
            <a:r>
              <a:rPr lang="en-US" b="1" dirty="0" smtClean="0">
                <a:solidFill>
                  <a:srgbClr val="FF0000"/>
                </a:solidFill>
                <a:latin typeface="Kantipur"/>
              </a:rPr>
              <a:t>/s </a:t>
            </a:r>
            <a:r>
              <a:rPr lang="en-US" b="1" dirty="0" err="1">
                <a:solidFill>
                  <a:srgbClr val="FF0000"/>
                </a:solidFill>
                <a:latin typeface="Kantipur"/>
              </a:rPr>
              <a:t>tŒj</a:t>
            </a:r>
            <a:r>
              <a:rPr lang="en-US" b="1" dirty="0">
                <a:solidFill>
                  <a:srgbClr val="FF0000"/>
                </a:solidFill>
                <a:latin typeface="Kantipur"/>
              </a:rPr>
              <a:t> </a:t>
            </a:r>
            <a:r>
              <a:rPr lang="en-US" b="1" dirty="0">
                <a:solidFill>
                  <a:srgbClr val="FF0000"/>
                </a:solidFill>
                <a:latin typeface="High Tower Text" panose="02040502050506030303" pitchFamily="18" charset="0"/>
              </a:rPr>
              <a:t>(Agent</a:t>
            </a:r>
            <a:r>
              <a:rPr lang="en-US" b="1" dirty="0" smtClean="0">
                <a:solidFill>
                  <a:srgbClr val="FF0000"/>
                </a:solidFill>
                <a:latin typeface="High Tower Text" panose="02040502050506030303" pitchFamily="18" charset="0"/>
              </a:rPr>
              <a:t>)</a:t>
            </a:r>
            <a:r>
              <a:rPr lang="en-US" b="1" dirty="0">
                <a:solidFill>
                  <a:srgbClr val="FF0000"/>
                </a:solidFill>
                <a:latin typeface="High Tower Text" panose="02040502050506030303" pitchFamily="18" charset="0"/>
              </a:rPr>
              <a:t/>
            </a:r>
            <a:br>
              <a:rPr lang="en-US" b="1" dirty="0">
                <a:solidFill>
                  <a:srgbClr val="FF0000"/>
                </a:solidFill>
                <a:latin typeface="High Tower Text" panose="02040502050506030303" pitchFamily="18" charset="0"/>
              </a:rPr>
            </a:br>
            <a:endParaRPr lang="en-US" b="1" dirty="0">
              <a:solidFill>
                <a:srgbClr val="FF0000"/>
              </a:solidFill>
            </a:endParaRPr>
          </a:p>
        </p:txBody>
      </p:sp>
      <p:sp>
        <p:nvSpPr>
          <p:cNvPr id="3" name="Content Placeholder 2"/>
          <p:cNvSpPr>
            <a:spLocks noGrp="1"/>
          </p:cNvSpPr>
          <p:nvPr>
            <p:ph idx="1"/>
          </p:nvPr>
        </p:nvSpPr>
        <p:spPr>
          <a:xfrm>
            <a:off x="304800" y="1143000"/>
            <a:ext cx="8610600" cy="5562600"/>
          </a:xfrm>
        </p:spPr>
        <p:txBody>
          <a:bodyPr/>
          <a:lstStyle/>
          <a:p>
            <a:pPr marL="0" indent="0">
              <a:buNone/>
            </a:pPr>
            <a:r>
              <a:rPr lang="ne-NP" b="1" dirty="0">
                <a:solidFill>
                  <a:srgbClr val="FF0000"/>
                </a:solidFill>
              </a:rPr>
              <a:t>रोगका कारक तत्त्वको वर्गीकरण (</a:t>
            </a:r>
            <a:r>
              <a:rPr lang="en-US" b="1" dirty="0">
                <a:solidFill>
                  <a:srgbClr val="FF0000"/>
                </a:solidFill>
              </a:rPr>
              <a:t>Classification of disease agent) </a:t>
            </a:r>
            <a:endParaRPr lang="ne-NP" b="1" dirty="0" smtClean="0">
              <a:solidFill>
                <a:srgbClr val="FF0000"/>
              </a:solidFill>
            </a:endParaRPr>
          </a:p>
          <a:p>
            <a:pPr marL="514350" indent="-514350" algn="just">
              <a:buAutoNum type="hindiNumPeriod"/>
            </a:pPr>
            <a:r>
              <a:rPr lang="ne-NP" dirty="0">
                <a:solidFill>
                  <a:srgbClr val="00B050"/>
                </a:solidFill>
              </a:rPr>
              <a:t>जैविक कारक तत्त्व (</a:t>
            </a:r>
            <a:r>
              <a:rPr lang="en-US" dirty="0">
                <a:solidFill>
                  <a:srgbClr val="00B050"/>
                </a:solidFill>
              </a:rPr>
              <a:t>Biological Agent):</a:t>
            </a:r>
            <a:endParaRPr lang="ne-NP" dirty="0">
              <a:solidFill>
                <a:srgbClr val="00B050"/>
              </a:solidFill>
            </a:endParaRPr>
          </a:p>
          <a:p>
            <a:pPr marL="0" indent="0" algn="just">
              <a:buNone/>
            </a:pPr>
            <a:r>
              <a:rPr lang="ne-NP" dirty="0">
                <a:solidFill>
                  <a:srgbClr val="00B050"/>
                </a:solidFill>
              </a:rPr>
              <a:t>२. पोषण कारक तत्त्व (</a:t>
            </a:r>
            <a:r>
              <a:rPr lang="en-US" dirty="0">
                <a:solidFill>
                  <a:srgbClr val="00B050"/>
                </a:solidFill>
              </a:rPr>
              <a:t>Nutrient Agent) : </a:t>
            </a:r>
            <a:endParaRPr lang="ne-NP" dirty="0">
              <a:solidFill>
                <a:srgbClr val="00B050"/>
              </a:solidFill>
            </a:endParaRPr>
          </a:p>
          <a:p>
            <a:pPr marL="0" indent="0" algn="just">
              <a:buNone/>
            </a:pPr>
            <a:r>
              <a:rPr lang="ne-NP" dirty="0">
                <a:solidFill>
                  <a:srgbClr val="00B050"/>
                </a:solidFill>
              </a:rPr>
              <a:t>३. भौतिक कारक तत्त्व (</a:t>
            </a:r>
            <a:r>
              <a:rPr lang="en-US" dirty="0">
                <a:solidFill>
                  <a:srgbClr val="00B050"/>
                </a:solidFill>
              </a:rPr>
              <a:t>Physical Agent): </a:t>
            </a:r>
            <a:endParaRPr lang="ne-NP" dirty="0">
              <a:solidFill>
                <a:srgbClr val="00B050"/>
              </a:solidFill>
            </a:endParaRPr>
          </a:p>
          <a:p>
            <a:pPr marL="0" indent="0" algn="just">
              <a:buNone/>
            </a:pPr>
            <a:r>
              <a:rPr lang="ne-NP" dirty="0">
                <a:solidFill>
                  <a:srgbClr val="00B050"/>
                </a:solidFill>
              </a:rPr>
              <a:t>४. रासायनिक कारक तत्त्व (</a:t>
            </a:r>
            <a:r>
              <a:rPr lang="en-US" dirty="0">
                <a:solidFill>
                  <a:srgbClr val="00B050"/>
                </a:solidFill>
              </a:rPr>
              <a:t>Chemical Agent) </a:t>
            </a:r>
            <a:r>
              <a:rPr lang="en-US" dirty="0" smtClean="0">
                <a:solidFill>
                  <a:srgbClr val="00B050"/>
                </a:solidFill>
              </a:rPr>
              <a:t>:</a:t>
            </a:r>
            <a:endParaRPr lang="ne-NP" dirty="0" smtClean="0">
              <a:solidFill>
                <a:srgbClr val="00B050"/>
              </a:solidFill>
            </a:endParaRPr>
          </a:p>
          <a:p>
            <a:pPr marL="0" indent="0">
              <a:buNone/>
            </a:pPr>
            <a:r>
              <a:rPr lang="ne-NP" dirty="0">
                <a:solidFill>
                  <a:srgbClr val="00B050"/>
                </a:solidFill>
              </a:rPr>
              <a:t>५. यान्त्रिक कारक तत्त्व (</a:t>
            </a:r>
            <a:r>
              <a:rPr lang="en-US" dirty="0">
                <a:solidFill>
                  <a:srgbClr val="00B050"/>
                </a:solidFill>
              </a:rPr>
              <a:t>Mechanical Agent) </a:t>
            </a:r>
            <a:endParaRPr lang="ne-NP" dirty="0">
              <a:solidFill>
                <a:srgbClr val="00B050"/>
              </a:solidFill>
            </a:endParaRPr>
          </a:p>
          <a:p>
            <a:pPr marL="0" indent="0">
              <a:buNone/>
            </a:pPr>
            <a:r>
              <a:rPr lang="ne-NP" dirty="0">
                <a:solidFill>
                  <a:srgbClr val="00B050"/>
                </a:solidFill>
              </a:rPr>
              <a:t>६. सामाजिक कारक तत्त्व (</a:t>
            </a:r>
            <a:r>
              <a:rPr lang="en-US" dirty="0">
                <a:solidFill>
                  <a:srgbClr val="00B050"/>
                </a:solidFill>
              </a:rPr>
              <a:t>Social Agent):</a:t>
            </a:r>
          </a:p>
          <a:p>
            <a:pPr marL="0" indent="0" algn="just">
              <a:buNone/>
            </a:pPr>
            <a:endParaRPr lang="en-US" dirty="0">
              <a:solidFill>
                <a:srgbClr val="00B05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801355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lnSpcReduction="10000"/>
          </a:bodyPr>
          <a:lstStyle/>
          <a:p>
            <a:pPr marL="0" indent="0">
              <a:buNone/>
            </a:pPr>
            <a:r>
              <a:rPr lang="ne-NP" sz="2800" b="1" dirty="0" smtClean="0">
                <a:solidFill>
                  <a:srgbClr val="FF0000"/>
                </a:solidFill>
              </a:rPr>
              <a:t>७. माटोको </a:t>
            </a:r>
            <a:r>
              <a:rPr lang="ne-NP" sz="2800" b="1" dirty="0">
                <a:solidFill>
                  <a:srgbClr val="FF0000"/>
                </a:solidFill>
              </a:rPr>
              <a:t>सम्पर्कबाट लाग्ने रोग (</a:t>
            </a:r>
            <a:r>
              <a:rPr lang="en-US" sz="2800" b="1" dirty="0">
                <a:solidFill>
                  <a:srgbClr val="FF0000"/>
                </a:solidFill>
              </a:rPr>
              <a:t>Disease of Soil Contact)</a:t>
            </a:r>
          </a:p>
          <a:p>
            <a:pPr marL="0" indent="0" algn="just">
              <a:buNone/>
            </a:pPr>
            <a:r>
              <a:rPr lang="ne-NP" sz="2400" dirty="0"/>
              <a:t>माटोको सम्पर्क (</a:t>
            </a:r>
            <a:r>
              <a:rPr lang="en-US" sz="2400" dirty="0"/>
              <a:t>Disease of soil contact) </a:t>
            </a:r>
            <a:r>
              <a:rPr lang="ne-NP" sz="2400" dirty="0"/>
              <a:t>बाट लाग्ने रोगहरू टिटानस (</a:t>
            </a:r>
            <a:r>
              <a:rPr lang="en-US" sz="2400" dirty="0"/>
              <a:t>Tetanus), </a:t>
            </a:r>
            <a:r>
              <a:rPr lang="ne-NP" sz="2400" dirty="0"/>
              <a:t>ट्रिचुरिस (</a:t>
            </a:r>
            <a:r>
              <a:rPr lang="en-US" sz="2400" dirty="0" err="1"/>
              <a:t>Trichuris</a:t>
            </a:r>
            <a:r>
              <a:rPr lang="en-US" sz="2400" dirty="0"/>
              <a:t>/whip worm), </a:t>
            </a:r>
            <a:r>
              <a:rPr lang="ne-NP" sz="2400" dirty="0"/>
              <a:t>एन्थ्राक्स (</a:t>
            </a:r>
            <a:r>
              <a:rPr lang="en-US" sz="2400" dirty="0"/>
              <a:t>Anthrax), </a:t>
            </a:r>
            <a:r>
              <a:rPr lang="ne-NP" sz="2400" dirty="0"/>
              <a:t>धनुष्टङ्कार, अङ्कुसे जुका आदि रोग लाग्दछ </a:t>
            </a:r>
            <a:r>
              <a:rPr lang="ne-NP" sz="2400" dirty="0" smtClean="0"/>
              <a:t>।</a:t>
            </a:r>
          </a:p>
          <a:p>
            <a:pPr marL="0" indent="0" algn="just">
              <a:buNone/>
            </a:pPr>
            <a:endParaRPr lang="ne-NP" sz="2400" dirty="0"/>
          </a:p>
          <a:p>
            <a:pPr marL="0" indent="0">
              <a:buNone/>
            </a:pPr>
            <a:r>
              <a:rPr lang="ne-NP" sz="2800" b="1" dirty="0" smtClean="0">
                <a:solidFill>
                  <a:srgbClr val="FF0000"/>
                </a:solidFill>
              </a:rPr>
              <a:t>८. छालाको </a:t>
            </a:r>
            <a:r>
              <a:rPr lang="ne-NP" sz="2800" b="1" dirty="0">
                <a:solidFill>
                  <a:srgbClr val="FF0000"/>
                </a:solidFill>
              </a:rPr>
              <a:t>सङ्क्रमण (</a:t>
            </a:r>
            <a:r>
              <a:rPr lang="en-US" sz="2800" b="1" dirty="0">
                <a:solidFill>
                  <a:srgbClr val="FF0000"/>
                </a:solidFill>
              </a:rPr>
              <a:t>Skin Infection)</a:t>
            </a:r>
          </a:p>
          <a:p>
            <a:pPr marL="0" indent="0">
              <a:buNone/>
            </a:pPr>
            <a:r>
              <a:rPr lang="ne-NP" sz="2400" dirty="0"/>
              <a:t>यसमा छाला चिलाउनु, रातो हुनु, छाला खस्रो/फुस्रो हुनु, छालामा डाबर र फोका आउनु आदि छालाको सङ्क्रमणका लक्षणहरू हुन् । ठेउला, दादुरा, रुवेल्ला, हाडे, कुष्ठरोग, लुतो, दाद आदि पर्दछन् । त्यस कारण उक्त सङ्क्रमणबाट बच्न छालाको सरसफाइमा विचार पुऱ्याउनुका साथै छिटोभन्दा छिटो छाला रोग विशेषज्ञसँग सल्लाह लिनु उचित हुन्छ । </a:t>
            </a:r>
            <a:endParaRPr lang="ne-NP" sz="2400" dirty="0" smtClean="0"/>
          </a:p>
          <a:p>
            <a:pPr marL="0" indent="0">
              <a:buNone/>
            </a:pPr>
            <a:endParaRPr lang="ne-NP" sz="2400" dirty="0"/>
          </a:p>
          <a:p>
            <a:pPr marL="0" indent="0">
              <a:buNone/>
            </a:pPr>
            <a:r>
              <a:rPr lang="ne-NP" sz="2800" b="1" dirty="0" smtClean="0">
                <a:solidFill>
                  <a:srgbClr val="FF0000"/>
                </a:solidFill>
              </a:rPr>
              <a:t>९. घरपालुवा </a:t>
            </a:r>
            <a:r>
              <a:rPr lang="ne-NP" sz="2800" b="1" dirty="0">
                <a:solidFill>
                  <a:srgbClr val="FF0000"/>
                </a:solidFill>
              </a:rPr>
              <a:t>जनावरबाट लाग्ने रोग (</a:t>
            </a:r>
            <a:r>
              <a:rPr lang="en-US" sz="2800" b="1" dirty="0">
                <a:solidFill>
                  <a:srgbClr val="FF0000"/>
                </a:solidFill>
              </a:rPr>
              <a:t>Domestic-</a:t>
            </a:r>
            <a:r>
              <a:rPr lang="en-US" sz="2800" b="1" dirty="0" err="1">
                <a:solidFill>
                  <a:srgbClr val="FF0000"/>
                </a:solidFill>
              </a:rPr>
              <a:t>zoonatic</a:t>
            </a:r>
            <a:r>
              <a:rPr lang="en-US" sz="2800" b="1" dirty="0">
                <a:solidFill>
                  <a:srgbClr val="FF0000"/>
                </a:solidFill>
              </a:rPr>
              <a:t> Disease)</a:t>
            </a:r>
          </a:p>
          <a:p>
            <a:pPr marL="0" indent="0">
              <a:buNone/>
            </a:pPr>
            <a:r>
              <a:rPr lang="ne-NP" sz="2400" dirty="0"/>
              <a:t>यसलाई घरमा पालेको रेबिज लागेको कुकुर, बिरालो, बाख्रा, गाई, घोडा, सुगुर, भेडा र ऊँट जस्ता जनावरको टोकाइबाट लाग्ने रोग भन्ने </a:t>
            </a:r>
            <a:r>
              <a:rPr lang="ne-NP" sz="2400" dirty="0" smtClean="0"/>
              <a:t>भैंसी,</a:t>
            </a:r>
            <a:endParaRPr lang="en-US" sz="2400" dirty="0"/>
          </a:p>
        </p:txBody>
      </p:sp>
    </p:spTree>
    <p:extLst>
      <p:ext uri="{BB962C8B-B14F-4D97-AF65-F5344CB8AC3E}">
        <p14:creationId xmlns:p14="http://schemas.microsoft.com/office/powerpoint/2010/main" val="2814557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ne-NP" sz="2200" dirty="0" smtClean="0">
                <a:solidFill>
                  <a:prstClr val="black"/>
                </a:solidFill>
                <a:ea typeface="+mn-ea"/>
              </a:rPr>
              <a:t/>
            </a:r>
            <a:br>
              <a:rPr lang="ne-NP" sz="2200" dirty="0" smtClean="0">
                <a:solidFill>
                  <a:prstClr val="black"/>
                </a:solidFill>
                <a:ea typeface="+mn-ea"/>
              </a:rPr>
            </a:br>
            <a:r>
              <a:rPr lang="ne-NP" sz="2200" dirty="0">
                <a:solidFill>
                  <a:prstClr val="black"/>
                </a:solidFill>
                <a:ea typeface="+mn-ea"/>
              </a:rPr>
              <a:t/>
            </a:r>
            <a:br>
              <a:rPr lang="ne-NP" sz="2200" dirty="0">
                <a:solidFill>
                  <a:prstClr val="black"/>
                </a:solidFill>
                <a:ea typeface="+mn-ea"/>
              </a:rPr>
            </a:br>
            <a:r>
              <a:rPr lang="ne-NP" sz="3100" b="1" dirty="0" smtClean="0">
                <a:solidFill>
                  <a:srgbClr val="FF0000"/>
                </a:solidFill>
                <a:ea typeface="+mn-ea"/>
              </a:rPr>
              <a:t>सङ्क्रामक </a:t>
            </a:r>
            <a:r>
              <a:rPr lang="ne-NP" sz="3100" b="1" dirty="0">
                <a:solidFill>
                  <a:srgbClr val="FF0000"/>
                </a:solidFill>
                <a:ea typeface="+mn-ea"/>
              </a:rPr>
              <a:t>रोगको रोकथाम तथा नियन्त्रण (</a:t>
            </a:r>
            <a:r>
              <a:rPr lang="en-US" sz="3100" b="1" dirty="0">
                <a:solidFill>
                  <a:srgbClr val="FF0000"/>
                </a:solidFill>
                <a:ea typeface="+mn-ea"/>
                <a:cs typeface="+mn-cs"/>
              </a:rPr>
              <a:t>Prevention and Control of Infectious Diseases)</a:t>
            </a:r>
            <a:br>
              <a:rPr lang="en-US" sz="3100" b="1" dirty="0">
                <a:solidFill>
                  <a:srgbClr val="FF0000"/>
                </a:solidFill>
                <a:ea typeface="+mn-ea"/>
                <a:cs typeface="+mn-cs"/>
              </a:rPr>
            </a:br>
            <a:endParaRPr lang="en-US" sz="5300" b="1" dirty="0">
              <a:solidFill>
                <a:srgbClr val="FF0000"/>
              </a:solidFill>
            </a:endParaRPr>
          </a:p>
        </p:txBody>
      </p:sp>
      <p:sp>
        <p:nvSpPr>
          <p:cNvPr id="3" name="Content Placeholder 2"/>
          <p:cNvSpPr>
            <a:spLocks noGrp="1"/>
          </p:cNvSpPr>
          <p:nvPr>
            <p:ph idx="1"/>
          </p:nvPr>
        </p:nvSpPr>
        <p:spPr>
          <a:xfrm>
            <a:off x="304800" y="1219200"/>
            <a:ext cx="8534400" cy="5410200"/>
          </a:xfrm>
        </p:spPr>
        <p:txBody>
          <a:bodyPr>
            <a:normAutofit/>
          </a:bodyPr>
          <a:lstStyle/>
          <a:p>
            <a:pPr marL="0" indent="0" algn="just">
              <a:buNone/>
            </a:pPr>
            <a:r>
              <a:rPr lang="ne-NP" dirty="0" smtClean="0"/>
              <a:t>	रोग </a:t>
            </a:r>
            <a:r>
              <a:rPr lang="ne-NP" dirty="0"/>
              <a:t>लाग्नुभन्दापूर्व रोग लाग्न नदिने उपायहरू अपनाउनु र रोग लागेमा तुरुन्तै उपचार सेवा लिएर रोगको जटिलताबाट बच्ने कार्यलाई रोगको रोकथाम (</a:t>
            </a:r>
            <a:r>
              <a:rPr lang="en-US" dirty="0"/>
              <a:t>Disease prevention) </a:t>
            </a:r>
            <a:r>
              <a:rPr lang="ne-NP" dirty="0"/>
              <a:t>भनिन्छ । भन्ने गरिन्छ रोग लागेर उपचार गर्नुभन्दा रोगको रोकथाम कार्यमा लाग्नु सधैँ उत्तम हुन्छ '</a:t>
            </a:r>
            <a:r>
              <a:rPr lang="en-US" dirty="0"/>
              <a:t>Prevention is always better than cure' </a:t>
            </a:r>
            <a:r>
              <a:rPr lang="ne-NP" dirty="0"/>
              <a:t>हाल आएर चिकित्सा विज्ञानले रोगको रोकथाम कार्यलाई मुख्यतया चारवटा चरणहरूमा राखेर चर्चा गर्ने गरेको उल्लेख </a:t>
            </a:r>
            <a:r>
              <a:rPr lang="ne-NP" dirty="0" smtClean="0"/>
              <a:t>छ</a:t>
            </a:r>
            <a:r>
              <a:rPr lang="en-US" dirty="0" smtClean="0"/>
              <a:t> </a:t>
            </a:r>
            <a:r>
              <a:rPr lang="ne-NP" dirty="0" smtClean="0"/>
              <a:t>। </a:t>
            </a:r>
            <a:endParaRPr lang="ne-NP" dirty="0"/>
          </a:p>
        </p:txBody>
      </p:sp>
    </p:spTree>
    <p:extLst>
      <p:ext uri="{BB962C8B-B14F-4D97-AF65-F5344CB8AC3E}">
        <p14:creationId xmlns:p14="http://schemas.microsoft.com/office/powerpoint/2010/main" val="41170395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34400" cy="6629400"/>
          </a:xfrm>
        </p:spPr>
        <p:txBody>
          <a:bodyPr>
            <a:normAutofit fontScale="85000" lnSpcReduction="20000"/>
          </a:bodyPr>
          <a:lstStyle/>
          <a:p>
            <a:pPr marL="0" indent="0">
              <a:buNone/>
            </a:pPr>
            <a:r>
              <a:rPr lang="ne-NP" dirty="0"/>
              <a:t>चिकित्सा विज्ञानले रोगको रोकथाम कार्यलाई </a:t>
            </a:r>
            <a:r>
              <a:rPr lang="ne-NP" dirty="0" smtClean="0"/>
              <a:t>मुख्यतया चारवटा</a:t>
            </a:r>
            <a:endParaRPr lang="ne-NP" dirty="0"/>
          </a:p>
          <a:p>
            <a:pPr marL="0" indent="0">
              <a:buNone/>
            </a:pPr>
            <a:r>
              <a:rPr lang="ne-NP" dirty="0" smtClean="0"/>
              <a:t>चरणहरूमा राखेर चर्चा गर्ने गरेको उल्लेख छ</a:t>
            </a:r>
          </a:p>
          <a:p>
            <a:pPr marL="0" indent="0">
              <a:buNone/>
            </a:pPr>
            <a:r>
              <a:rPr lang="ne-NP" dirty="0" smtClean="0"/>
              <a:t>१</a:t>
            </a:r>
            <a:r>
              <a:rPr lang="ne-NP" dirty="0"/>
              <a:t>) प्रिमोर्डियल रोकथाम (</a:t>
            </a:r>
            <a:r>
              <a:rPr lang="en-US" dirty="0"/>
              <a:t>Primordial prevention)</a:t>
            </a:r>
          </a:p>
          <a:p>
            <a:pPr marL="0" indent="0">
              <a:buNone/>
            </a:pPr>
            <a:r>
              <a:rPr lang="ne-NP" dirty="0"/>
              <a:t>२) प्रारम्भिक चरणको रोकथाम (</a:t>
            </a:r>
            <a:r>
              <a:rPr lang="en-US" dirty="0"/>
              <a:t>Primary prevention)</a:t>
            </a:r>
          </a:p>
          <a:p>
            <a:pPr marL="0" indent="0">
              <a:buNone/>
            </a:pPr>
            <a:r>
              <a:rPr lang="ne-NP" dirty="0"/>
              <a:t>३</a:t>
            </a:r>
            <a:r>
              <a:rPr lang="ne-NP" dirty="0" smtClean="0"/>
              <a:t>) </a:t>
            </a:r>
            <a:r>
              <a:rPr lang="ne-NP" dirty="0"/>
              <a:t>तेस्रो चरणको रोकथाम (</a:t>
            </a:r>
            <a:r>
              <a:rPr lang="en-US" dirty="0"/>
              <a:t>Tertiary prevention</a:t>
            </a:r>
            <a:r>
              <a:rPr lang="en-US" dirty="0" smtClean="0"/>
              <a:t>)</a:t>
            </a:r>
            <a:endParaRPr lang="ne-NP" dirty="0" smtClean="0"/>
          </a:p>
          <a:p>
            <a:pPr marL="0" indent="0">
              <a:buNone/>
            </a:pPr>
            <a:endParaRPr lang="en-US" dirty="0"/>
          </a:p>
          <a:p>
            <a:pPr marL="0" indent="0" algn="just">
              <a:buNone/>
            </a:pPr>
            <a:r>
              <a:rPr lang="ne-NP" b="1" dirty="0">
                <a:solidFill>
                  <a:srgbClr val="FF0000"/>
                </a:solidFill>
              </a:rPr>
              <a:t>१) प्रिमोर्डियल रोकथाम (</a:t>
            </a:r>
            <a:r>
              <a:rPr lang="en-US" b="1" dirty="0">
                <a:solidFill>
                  <a:srgbClr val="FF0000"/>
                </a:solidFill>
              </a:rPr>
              <a:t>Primordial prevention):</a:t>
            </a:r>
            <a:r>
              <a:rPr lang="en-US" dirty="0"/>
              <a:t> </a:t>
            </a:r>
            <a:r>
              <a:rPr lang="ne-NP" dirty="0"/>
              <a:t>यो एउटा नयाँ अवधारणा हो। यसले दीर्घ रोगहरू (</a:t>
            </a:r>
            <a:r>
              <a:rPr lang="en-US" dirty="0"/>
              <a:t>Chronic diseases) </a:t>
            </a:r>
            <a:r>
              <a:rPr lang="ne-NP" dirty="0"/>
              <a:t>रोकथाममा विशेष ध्यानकेन्द्रित गर्छ । उदाहरणका लागि धेरैजसो वयस्कहरूका भुँडेपन, उच्चरक्तचाप (</a:t>
            </a:r>
            <a:r>
              <a:rPr lang="en-US" dirty="0"/>
              <a:t>Hypertension) </a:t>
            </a:r>
            <a:r>
              <a:rPr lang="ne-NP" dirty="0"/>
              <a:t>मुटुका रोगहरू बाल्यावस्थादेखि नै उत्पत्ति हुन्छन् किनभने यसै समयमा जीवनशैलीहरूले त्यही अनुरूप आकार लिएका हुन्छन् । यसका लागि धूम्रपान, खाना खाने ढाँचाहरू, शारीरिक कसरत आदिले भूमिका खेलेका हुन्छन् । प्रिमोर्डियल रोकथाममा बालबालिकहरूलाई हानिकारक जीवन पद्धतिलाई आत्मसात् गर्ने दिशातिर निरुत्साहित गर्ने खालका प्रयासहरू निर्देशित गरिएका हुन्छन् ।</a:t>
            </a:r>
            <a:endParaRPr lang="en-US" dirty="0"/>
          </a:p>
        </p:txBody>
      </p:sp>
    </p:spTree>
    <p:extLst>
      <p:ext uri="{BB962C8B-B14F-4D97-AF65-F5344CB8AC3E}">
        <p14:creationId xmlns:p14="http://schemas.microsoft.com/office/powerpoint/2010/main" val="2818556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e-NP" dirty="0" smtClean="0"/>
              <a:t/>
            </a:r>
            <a:br>
              <a:rPr lang="ne-NP" dirty="0" smtClean="0"/>
            </a:br>
            <a:r>
              <a:rPr lang="en-US" dirty="0" smtClean="0"/>
              <a:t/>
            </a:r>
            <a:br>
              <a:rPr lang="en-US" dirty="0" smtClean="0"/>
            </a:br>
            <a:r>
              <a:rPr lang="en-US" b="1" dirty="0" smtClean="0">
                <a:solidFill>
                  <a:srgbClr val="FF0000"/>
                </a:solidFill>
              </a:rPr>
              <a:t>Levels </a:t>
            </a:r>
            <a:r>
              <a:rPr lang="en-US" b="1" dirty="0">
                <a:solidFill>
                  <a:srgbClr val="FF0000"/>
                </a:solidFill>
              </a:rPr>
              <a:t>of prevention of </a:t>
            </a:r>
            <a:r>
              <a:rPr lang="en-US" b="1" dirty="0" smtClean="0">
                <a:solidFill>
                  <a:srgbClr val="FF0000"/>
                </a:solidFill>
                <a:latin typeface="+mn-lt"/>
              </a:rPr>
              <a:t>Disease </a:t>
            </a:r>
            <a:r>
              <a:rPr lang="en-US" b="1" dirty="0" smtClean="0">
                <a:solidFill>
                  <a:srgbClr val="FF0000"/>
                </a:solidFill>
                <a:latin typeface="Preeti" pitchFamily="2" charset="0"/>
              </a:rPr>
              <a:t> </a:t>
            </a:r>
            <a:r>
              <a:rPr lang="en-US" b="1" dirty="0">
                <a:solidFill>
                  <a:srgbClr val="FF0000"/>
                </a:solidFill>
                <a:latin typeface="Preeti" pitchFamily="2" charset="0"/>
              </a:rPr>
              <a:t>/</a:t>
            </a:r>
            <a:r>
              <a:rPr lang="en-US" b="1" dirty="0" smtClean="0">
                <a:solidFill>
                  <a:srgbClr val="FF0000"/>
                </a:solidFill>
                <a:latin typeface="Preeti" pitchFamily="2" charset="0"/>
              </a:rPr>
              <a:t>f]u </a:t>
            </a:r>
            <a:r>
              <a:rPr lang="en-US" b="1" dirty="0">
                <a:solidFill>
                  <a:srgbClr val="FF0000"/>
                </a:solidFill>
                <a:latin typeface="Preeti" pitchFamily="2" charset="0"/>
              </a:rPr>
              <a:t>/f]</a:t>
            </a:r>
            <a:r>
              <a:rPr lang="en-US" b="1" dirty="0" err="1">
                <a:solidFill>
                  <a:srgbClr val="FF0000"/>
                </a:solidFill>
                <a:latin typeface="Preeti" pitchFamily="2" charset="0"/>
              </a:rPr>
              <a:t>syfdsf</a:t>
            </a:r>
            <a:r>
              <a:rPr lang="en-US" b="1" dirty="0">
                <a:solidFill>
                  <a:srgbClr val="FF0000"/>
                </a:solidFill>
                <a:latin typeface="Preeti" pitchFamily="2" charset="0"/>
              </a:rPr>
              <a:t> </a:t>
            </a:r>
            <a:r>
              <a:rPr lang="en-US" b="1" dirty="0" err="1">
                <a:solidFill>
                  <a:srgbClr val="FF0000"/>
                </a:solidFill>
                <a:latin typeface="Preeti" pitchFamily="2" charset="0"/>
              </a:rPr>
              <a:t>tx÷r</a:t>
            </a:r>
            <a:r>
              <a:rPr lang="en-US" b="1" dirty="0">
                <a:solidFill>
                  <a:srgbClr val="FF0000"/>
                </a:solidFill>
                <a:latin typeface="Preeti" pitchFamily="2" charset="0"/>
              </a:rPr>
              <a:t>/</a:t>
            </a:r>
            <a:r>
              <a:rPr lang="en-US" b="1" dirty="0" err="1">
                <a:solidFill>
                  <a:srgbClr val="FF0000"/>
                </a:solidFill>
                <a:latin typeface="Preeti" pitchFamily="2" charset="0"/>
              </a:rPr>
              <a:t>0fx</a:t>
            </a:r>
            <a:r>
              <a:rPr lang="en-US" b="1" dirty="0">
                <a:solidFill>
                  <a:srgbClr val="FF0000"/>
                </a:solidFill>
                <a:latin typeface="Preeti" pitchFamily="2" charset="0"/>
              </a:rPr>
              <a:t>¿_</a:t>
            </a:r>
            <a:br>
              <a:rPr lang="en-US" b="1" dirty="0">
                <a:solidFill>
                  <a:srgbClr val="FF0000"/>
                </a:solidFill>
                <a:latin typeface="Preeti" pitchFamily="2" charset="0"/>
              </a:rPr>
            </a:br>
            <a:r>
              <a:rPr lang="en-US" dirty="0">
                <a:latin typeface="Preeti" pitchFamily="2" charset="0"/>
              </a:rPr>
              <a:t/>
            </a:r>
            <a:br>
              <a:rPr lang="en-US" dirty="0">
                <a:latin typeface="Preeti" pitchFamily="2" charset="0"/>
              </a:rPr>
            </a:br>
            <a:endParaRPr lang="en-US" dirty="0">
              <a:latin typeface="Preeti" pitchFamily="2" charset="0"/>
            </a:endParaRPr>
          </a:p>
        </p:txBody>
      </p:sp>
      <p:sp>
        <p:nvSpPr>
          <p:cNvPr id="3" name="Content Placeholder 2"/>
          <p:cNvSpPr>
            <a:spLocks noGrp="1"/>
          </p:cNvSpPr>
          <p:nvPr>
            <p:ph idx="1"/>
          </p:nvPr>
        </p:nvSpPr>
        <p:spPr>
          <a:xfrm>
            <a:off x="457200" y="2667000"/>
            <a:ext cx="8458200" cy="2971800"/>
          </a:xfrm>
        </p:spPr>
        <p:txBody>
          <a:bodyPr/>
          <a:lstStyle/>
          <a:p>
            <a:pPr marL="0" lvl="0" indent="0">
              <a:buNone/>
            </a:pPr>
            <a:r>
              <a:rPr lang="en-US" sz="3600" b="1" dirty="0" smtClean="0">
                <a:solidFill>
                  <a:srgbClr val="FF0000"/>
                </a:solidFill>
              </a:rPr>
              <a:t>1. Primordial </a:t>
            </a:r>
            <a:r>
              <a:rPr lang="en-US" sz="3600" b="1" dirty="0">
                <a:solidFill>
                  <a:srgbClr val="FF0000"/>
                </a:solidFill>
              </a:rPr>
              <a:t>Prevention </a:t>
            </a:r>
            <a:r>
              <a:rPr lang="en-US" sz="3600" b="1" dirty="0">
                <a:solidFill>
                  <a:srgbClr val="FF0000"/>
                </a:solidFill>
                <a:latin typeface="Preeti" pitchFamily="2" charset="0"/>
              </a:rPr>
              <a:t>-</a:t>
            </a:r>
            <a:r>
              <a:rPr lang="en-US" sz="3600" b="1" dirty="0" err="1">
                <a:solidFill>
                  <a:srgbClr val="FF0000"/>
                </a:solidFill>
                <a:latin typeface="Preeti" pitchFamily="2" charset="0"/>
              </a:rPr>
              <a:t>lk|df</a:t>
            </a:r>
            <a:r>
              <a:rPr lang="en-US" sz="3600" b="1" dirty="0">
                <a:solidFill>
                  <a:srgbClr val="FF0000"/>
                </a:solidFill>
                <a:latin typeface="Preeti" pitchFamily="2" charset="0"/>
              </a:rPr>
              <a:t>]</a:t>
            </a:r>
            <a:r>
              <a:rPr lang="en-US" sz="3600" b="1" dirty="0" err="1">
                <a:solidFill>
                  <a:srgbClr val="FF0000"/>
                </a:solidFill>
                <a:latin typeface="Preeti" pitchFamily="2" charset="0"/>
              </a:rPr>
              <a:t>l8</a:t>
            </a:r>
            <a:r>
              <a:rPr lang="en-US" sz="3600" b="1" dirty="0">
                <a:solidFill>
                  <a:srgbClr val="FF0000"/>
                </a:solidFill>
                <a:latin typeface="Preeti" pitchFamily="2" charset="0"/>
              </a:rPr>
              <a:t>{on /f]</a:t>
            </a:r>
            <a:r>
              <a:rPr lang="en-US" sz="3600" b="1" dirty="0" err="1">
                <a:solidFill>
                  <a:srgbClr val="FF0000"/>
                </a:solidFill>
                <a:latin typeface="Preeti" pitchFamily="2" charset="0"/>
              </a:rPr>
              <a:t>syfd</a:t>
            </a:r>
            <a:r>
              <a:rPr lang="en-US" sz="3600" b="1" dirty="0">
                <a:solidFill>
                  <a:srgbClr val="FF0000"/>
                </a:solidFill>
                <a:latin typeface="Preeti" pitchFamily="2" charset="0"/>
              </a:rPr>
              <a:t>_</a:t>
            </a:r>
          </a:p>
          <a:p>
            <a:pPr marL="0" lvl="0" indent="0">
              <a:buNone/>
            </a:pPr>
            <a:r>
              <a:rPr lang="en-US" sz="3600" b="1" dirty="0" smtClean="0">
                <a:solidFill>
                  <a:srgbClr val="FF0000"/>
                </a:solidFill>
              </a:rPr>
              <a:t>2. Primary Prevention </a:t>
            </a:r>
            <a:r>
              <a:rPr lang="en-US" sz="3600" b="1" dirty="0" smtClean="0">
                <a:solidFill>
                  <a:srgbClr val="FF0000"/>
                </a:solidFill>
                <a:latin typeface="Preeti" pitchFamily="2" charset="0"/>
              </a:rPr>
              <a:t>-</a:t>
            </a:r>
            <a:r>
              <a:rPr lang="en-US" sz="3600" b="1" dirty="0" err="1">
                <a:solidFill>
                  <a:srgbClr val="FF0000"/>
                </a:solidFill>
                <a:latin typeface="Preeti" pitchFamily="2" charset="0"/>
              </a:rPr>
              <a:t>k|f</a:t>
            </a:r>
            <a:r>
              <a:rPr lang="en-US" sz="3600" b="1" dirty="0">
                <a:solidFill>
                  <a:srgbClr val="FF0000"/>
                </a:solidFill>
                <a:latin typeface="Preeti" pitchFamily="2" charset="0"/>
              </a:rPr>
              <a:t>/</a:t>
            </a:r>
            <a:r>
              <a:rPr lang="en-US" sz="3600" b="1" dirty="0" err="1">
                <a:solidFill>
                  <a:srgbClr val="FF0000"/>
                </a:solidFill>
                <a:latin typeface="Preeti" pitchFamily="2" charset="0"/>
              </a:rPr>
              <a:t>lDes</a:t>
            </a:r>
            <a:r>
              <a:rPr lang="en-US" sz="3600" b="1" dirty="0">
                <a:solidFill>
                  <a:srgbClr val="FF0000"/>
                </a:solidFill>
                <a:latin typeface="Preeti" pitchFamily="2" charset="0"/>
              </a:rPr>
              <a:t> r/</a:t>
            </a:r>
            <a:r>
              <a:rPr lang="en-US" sz="3600" b="1" dirty="0" err="1">
                <a:solidFill>
                  <a:srgbClr val="FF0000"/>
                </a:solidFill>
                <a:latin typeface="Preeti" pitchFamily="2" charset="0"/>
              </a:rPr>
              <a:t>0fsf</a:t>
            </a:r>
            <a:r>
              <a:rPr lang="en-US" sz="3600" b="1" dirty="0">
                <a:solidFill>
                  <a:srgbClr val="FF0000"/>
                </a:solidFill>
                <a:latin typeface="Preeti" pitchFamily="2" charset="0"/>
              </a:rPr>
              <a:t>] /f]</a:t>
            </a:r>
            <a:r>
              <a:rPr lang="en-US" sz="3600" b="1" dirty="0" err="1">
                <a:solidFill>
                  <a:srgbClr val="FF0000"/>
                </a:solidFill>
                <a:latin typeface="Preeti" pitchFamily="2" charset="0"/>
              </a:rPr>
              <a:t>syfd</a:t>
            </a:r>
            <a:r>
              <a:rPr lang="en-US" sz="3600" b="1" dirty="0">
                <a:solidFill>
                  <a:srgbClr val="FF0000"/>
                </a:solidFill>
                <a:latin typeface="Preeti" pitchFamily="2" charset="0"/>
              </a:rPr>
              <a:t>_</a:t>
            </a:r>
          </a:p>
          <a:p>
            <a:pPr marL="0" lvl="0" indent="0">
              <a:buNone/>
            </a:pPr>
            <a:r>
              <a:rPr lang="en-US" sz="3600" b="1" dirty="0" smtClean="0">
                <a:solidFill>
                  <a:srgbClr val="FF0000"/>
                </a:solidFill>
              </a:rPr>
              <a:t>3. Secondary Prevention  </a:t>
            </a:r>
            <a:r>
              <a:rPr lang="en-US" sz="3600" b="1" dirty="0" smtClean="0">
                <a:solidFill>
                  <a:srgbClr val="FF0000"/>
                </a:solidFill>
                <a:latin typeface="Preeti" pitchFamily="2" charset="0"/>
              </a:rPr>
              <a:t>-bf</a:t>
            </a:r>
            <a:r>
              <a:rPr lang="en-US" sz="3600" b="1" dirty="0">
                <a:solidFill>
                  <a:srgbClr val="FF0000"/>
                </a:solidFill>
                <a:latin typeface="Preeti" pitchFamily="2" charset="0"/>
              </a:rPr>
              <a:t>];|f] r/</a:t>
            </a:r>
            <a:r>
              <a:rPr lang="en-US" sz="3600" b="1" dirty="0" err="1">
                <a:solidFill>
                  <a:srgbClr val="FF0000"/>
                </a:solidFill>
                <a:latin typeface="Preeti" pitchFamily="2" charset="0"/>
              </a:rPr>
              <a:t>0fsf</a:t>
            </a:r>
            <a:r>
              <a:rPr lang="en-US" sz="3600" b="1" dirty="0">
                <a:solidFill>
                  <a:srgbClr val="FF0000"/>
                </a:solidFill>
                <a:latin typeface="Preeti" pitchFamily="2" charset="0"/>
              </a:rPr>
              <a:t>] /f]</a:t>
            </a:r>
            <a:r>
              <a:rPr lang="en-US" sz="3600" b="1" dirty="0" err="1">
                <a:solidFill>
                  <a:srgbClr val="FF0000"/>
                </a:solidFill>
                <a:latin typeface="Preeti" pitchFamily="2" charset="0"/>
              </a:rPr>
              <a:t>syfd</a:t>
            </a:r>
            <a:r>
              <a:rPr lang="en-US" sz="3600" b="1" dirty="0">
                <a:solidFill>
                  <a:srgbClr val="FF0000"/>
                </a:solidFill>
                <a:latin typeface="Preeti" pitchFamily="2" charset="0"/>
              </a:rPr>
              <a:t> _</a:t>
            </a:r>
          </a:p>
          <a:p>
            <a:pPr marL="0" lvl="0" indent="0">
              <a:buNone/>
            </a:pPr>
            <a:r>
              <a:rPr lang="en-US" sz="3600" b="1" dirty="0" smtClean="0">
                <a:solidFill>
                  <a:srgbClr val="FF0000"/>
                </a:solidFill>
              </a:rPr>
              <a:t>4. Tertiary Prevention   </a:t>
            </a:r>
            <a:r>
              <a:rPr lang="en-US" sz="3600" b="1" dirty="0" smtClean="0">
                <a:solidFill>
                  <a:srgbClr val="FF0000"/>
                </a:solidFill>
                <a:latin typeface="Preeti" pitchFamily="2" charset="0"/>
              </a:rPr>
              <a:t>-</a:t>
            </a:r>
            <a:r>
              <a:rPr lang="en-US" sz="3600" b="1" dirty="0">
                <a:solidFill>
                  <a:srgbClr val="FF0000"/>
                </a:solidFill>
                <a:latin typeface="Preeti" pitchFamily="2" charset="0"/>
              </a:rPr>
              <a:t>t];|f] r/</a:t>
            </a:r>
            <a:r>
              <a:rPr lang="en-US" sz="3600" b="1" dirty="0" err="1">
                <a:solidFill>
                  <a:srgbClr val="FF0000"/>
                </a:solidFill>
                <a:latin typeface="Preeti" pitchFamily="2" charset="0"/>
              </a:rPr>
              <a:t>0fsf</a:t>
            </a:r>
            <a:r>
              <a:rPr lang="en-US" sz="3600" b="1" dirty="0">
                <a:solidFill>
                  <a:srgbClr val="FF0000"/>
                </a:solidFill>
                <a:latin typeface="Preeti" pitchFamily="2" charset="0"/>
              </a:rPr>
              <a:t>] /f]</a:t>
            </a:r>
            <a:r>
              <a:rPr lang="en-US" sz="3600" b="1" dirty="0" err="1">
                <a:solidFill>
                  <a:srgbClr val="FF0000"/>
                </a:solidFill>
                <a:latin typeface="Preeti" pitchFamily="2" charset="0"/>
              </a:rPr>
              <a:t>syfd</a:t>
            </a:r>
            <a:r>
              <a:rPr lang="en-US" sz="3600" b="1" dirty="0">
                <a:solidFill>
                  <a:srgbClr val="FF0000"/>
                </a:solidFill>
                <a:latin typeface="Preeti" pitchFamily="2" charset="0"/>
              </a:rPr>
              <a:t>_</a:t>
            </a:r>
          </a:p>
          <a:p>
            <a:pPr marL="0" indent="0">
              <a:buNone/>
            </a:pPr>
            <a:endParaRPr lang="en-US" dirty="0">
              <a:latin typeface="Preeti" pitchFamily="2" charset="0"/>
            </a:endParaRPr>
          </a:p>
        </p:txBody>
      </p:sp>
    </p:spTree>
    <p:extLst>
      <p:ext uri="{BB962C8B-B14F-4D97-AF65-F5344CB8AC3E}">
        <p14:creationId xmlns:p14="http://schemas.microsoft.com/office/powerpoint/2010/main" val="1560003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fontScale="77500" lnSpcReduction="20000"/>
          </a:bodyPr>
          <a:lstStyle/>
          <a:p>
            <a:pPr marL="0" indent="0" algn="just">
              <a:buNone/>
            </a:pPr>
            <a:r>
              <a:rPr lang="en-US" b="1" dirty="0">
                <a:solidFill>
                  <a:srgbClr val="FF0000"/>
                </a:solidFill>
              </a:rPr>
              <a:t>(Primordial prevention) </a:t>
            </a:r>
            <a:r>
              <a:rPr lang="en-US" dirty="0" smtClean="0"/>
              <a:t>:</a:t>
            </a:r>
            <a:endParaRPr lang="ne-NP" dirty="0" smtClean="0"/>
          </a:p>
          <a:p>
            <a:pPr marL="0" indent="0" algn="just">
              <a:buNone/>
            </a:pPr>
            <a:r>
              <a:rPr lang="ne-NP" dirty="0"/>
              <a:t>	</a:t>
            </a:r>
            <a:r>
              <a:rPr lang="en-US" dirty="0" smtClean="0"/>
              <a:t> </a:t>
            </a:r>
            <a:r>
              <a:rPr lang="ne-NP" dirty="0"/>
              <a:t>यो एउटा नयाँ अवधारणा हो । यसले दीर्घ रोगहरू (</a:t>
            </a:r>
            <a:r>
              <a:rPr lang="en-US" dirty="0"/>
              <a:t>Chronic diseases) </a:t>
            </a:r>
            <a:r>
              <a:rPr lang="ne-NP" dirty="0"/>
              <a:t>रोकथाममा विशेष ध्यानकेन्द्रित गर्छ । उदाहरणका लागि धेरैजसो वयस्कहरूका भुँडेपन, उच्चरक्तचाप (</a:t>
            </a:r>
            <a:r>
              <a:rPr lang="en-US" dirty="0"/>
              <a:t>Hypertension) </a:t>
            </a:r>
            <a:r>
              <a:rPr lang="ne-NP" dirty="0"/>
              <a:t>मुटुका रोगहरू बाल्यावस्थादेखि नै उत्पत्ति हुन्छन् किनभने यसै समयमा जीवनशैलीहरूले त्यही अनुरूप आकार लिएका हुन्छन् । यसका लागि धूम्रपान, खाना खाने ढाँचाहरू, शारीरिक कसरत आदिले भूमिका खेलेका हुन्छन् । प्रिमोर्डियल रोकथाममा बालबालिकहरूलाई हानिकारक जीवन पद्धतिलाई आत्मसात् गर्ने दिशातिर निरुत्साहित गर्ने खालका प्रयासहरू निर्देशित गरिएका हुन्छन् ।</a:t>
            </a:r>
          </a:p>
          <a:p>
            <a:pPr marL="0" indent="0" algn="just">
              <a:buNone/>
            </a:pPr>
            <a:r>
              <a:rPr lang="ne-NP" dirty="0"/>
              <a:t>दीर्घकालीन ब्रोङ्काइटिस एच्.आई.भी. र एड्स मुटुका रोगहरू आदिका खतराजन्य तत्त्वहरू जस्तै- धूम्रपान, खानाखाने बानीहरू, शारीरिक कसरतहरू र यौनशिक्षाका सम्बन्धमा बालबालिकाहरूलाई उचित ढङ्गबाट शिक्षा दिएमा उनीहरूलाई उक्त समस्याहरूबाट सुरक्षित राख्न सकिन्छ । हानिकारक जीवन पद्धतिहरूलाई आत्मसात् गर्नबाट बालबालिकाहरूलाई निरुत्साहित गर्न व्यक्तिगत तथा आम शिक्षा (</a:t>
            </a:r>
            <a:r>
              <a:rPr lang="en-US" dirty="0"/>
              <a:t>Mass education) </a:t>
            </a:r>
            <a:r>
              <a:rPr lang="ne-NP" dirty="0"/>
              <a:t>मार्फत प्रयासहरू प्रिमोर्डियल </a:t>
            </a:r>
            <a:r>
              <a:rPr lang="ne-NP" dirty="0" smtClean="0"/>
              <a:t>रोकथाममा समावेश </a:t>
            </a:r>
            <a:r>
              <a:rPr lang="ne-NP" dirty="0"/>
              <a:t>गर्नुपर्छ ।</a:t>
            </a:r>
            <a:endParaRPr lang="en-US" dirty="0"/>
          </a:p>
        </p:txBody>
      </p:sp>
    </p:spTree>
    <p:extLst>
      <p:ext uri="{BB962C8B-B14F-4D97-AF65-F5344CB8AC3E}">
        <p14:creationId xmlns:p14="http://schemas.microsoft.com/office/powerpoint/2010/main" val="25016732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553200"/>
          </a:xfrm>
        </p:spPr>
        <p:txBody>
          <a:bodyPr>
            <a:normAutofit fontScale="92500" lnSpcReduction="10000"/>
          </a:bodyPr>
          <a:lstStyle/>
          <a:p>
            <a:pPr marL="0" indent="0" algn="just">
              <a:buNone/>
            </a:pPr>
            <a:r>
              <a:rPr lang="ne-NP" sz="3500" b="1" dirty="0">
                <a:solidFill>
                  <a:srgbClr val="FF0000"/>
                </a:solidFill>
              </a:rPr>
              <a:t>२) प्रारम्भिक चरणको रोकथाम (</a:t>
            </a:r>
            <a:r>
              <a:rPr lang="en-US" sz="3500" b="1" dirty="0">
                <a:solidFill>
                  <a:srgbClr val="FF0000"/>
                </a:solidFill>
              </a:rPr>
              <a:t>Primary prevention): </a:t>
            </a:r>
            <a:endParaRPr lang="ne-NP" sz="3500" b="1" dirty="0" smtClean="0">
              <a:solidFill>
                <a:srgbClr val="FF0000"/>
              </a:solidFill>
            </a:endParaRPr>
          </a:p>
          <a:p>
            <a:pPr marL="0" indent="0" algn="just">
              <a:buNone/>
            </a:pPr>
            <a:r>
              <a:rPr lang="en-US" dirty="0" smtClean="0"/>
              <a:t>	</a:t>
            </a:r>
            <a:r>
              <a:rPr lang="ne-NP" dirty="0" smtClean="0"/>
              <a:t>व्यक्ति </a:t>
            </a:r>
            <a:r>
              <a:rPr lang="ne-NP" dirty="0"/>
              <a:t>वा समुदाय तहमा बिरामी हुनुभन्दा पूर्व नै त्यसविरुद्ध रोकथामका उपायहरू अपनाई रोग लाग्न नदिने प्रक्रियालाई प्रारम्भिक चरणको रोकथाम भनिन्छ । विशेष खालका कारणहरू र खतराजन्य तत्त्वहरू नियन्त्रण गरेर रोगको घटनालाई कम गर्नु नै प्राथमिक चरणको रोगकथामको </a:t>
            </a:r>
            <a:r>
              <a:rPr lang="ne-NP" dirty="0" smtClean="0"/>
              <a:t>उद्देश्य हो ।  </a:t>
            </a:r>
          </a:p>
          <a:p>
            <a:pPr marL="0" indent="0" algn="just">
              <a:buNone/>
            </a:pPr>
            <a:r>
              <a:rPr lang="en-US" dirty="0"/>
              <a:t>	</a:t>
            </a:r>
            <a:r>
              <a:rPr lang="ne-NP" dirty="0" smtClean="0"/>
              <a:t>समयमै </a:t>
            </a:r>
            <a:r>
              <a:rPr lang="ne-NP" dirty="0"/>
              <a:t>रोगविरुद्धको खोप </a:t>
            </a:r>
            <a:r>
              <a:rPr lang="ne-NP" dirty="0" smtClean="0"/>
              <a:t>लगाउने</a:t>
            </a:r>
            <a:r>
              <a:rPr lang="en-US" dirty="0" smtClean="0"/>
              <a:t>,</a:t>
            </a:r>
            <a:r>
              <a:rPr lang="ne-NP" dirty="0" smtClean="0"/>
              <a:t> </a:t>
            </a:r>
            <a:r>
              <a:rPr lang="ne-NP" dirty="0"/>
              <a:t>विशेषज्ञको सल्लाह अनुरूप औषधी प्रयोग </a:t>
            </a:r>
            <a:r>
              <a:rPr lang="ne-NP" dirty="0" smtClean="0"/>
              <a:t>गर्ने</a:t>
            </a:r>
            <a:r>
              <a:rPr lang="en-US" dirty="0" smtClean="0"/>
              <a:t> ,</a:t>
            </a:r>
            <a:r>
              <a:rPr lang="en-US" dirty="0"/>
              <a:t> </a:t>
            </a:r>
            <a:r>
              <a:rPr lang="ne-NP" dirty="0" smtClean="0"/>
              <a:t>व्यक्तिगत </a:t>
            </a:r>
            <a:r>
              <a:rPr lang="ne-NP" dirty="0"/>
              <a:t>सरसफाइमा विचार </a:t>
            </a:r>
            <a:r>
              <a:rPr lang="ne-NP" dirty="0" smtClean="0"/>
              <a:t>पुऱ्याउनुका</a:t>
            </a:r>
            <a:r>
              <a:rPr lang="en-US" dirty="0" smtClean="0"/>
              <a:t>, </a:t>
            </a:r>
            <a:r>
              <a:rPr lang="ne-NP" dirty="0" smtClean="0"/>
              <a:t>सन्तुलित </a:t>
            </a:r>
            <a:r>
              <a:rPr lang="ne-NP" dirty="0"/>
              <a:t>आहारको सेवन </a:t>
            </a:r>
            <a:r>
              <a:rPr lang="ne-NP" dirty="0" smtClean="0"/>
              <a:t>गर्ने</a:t>
            </a:r>
            <a:r>
              <a:rPr lang="en-US" dirty="0" smtClean="0"/>
              <a:t>,</a:t>
            </a:r>
            <a:r>
              <a:rPr lang="ne-NP" dirty="0" smtClean="0"/>
              <a:t> असल </a:t>
            </a:r>
            <a:r>
              <a:rPr lang="ne-NP" dirty="0"/>
              <a:t>र स्वस्थकर बानी व्यवहार </a:t>
            </a:r>
            <a:r>
              <a:rPr lang="ne-NP" dirty="0" smtClean="0"/>
              <a:t>अपनाउने</a:t>
            </a:r>
            <a:r>
              <a:rPr lang="en-US" dirty="0" smtClean="0"/>
              <a:t>, </a:t>
            </a:r>
            <a:r>
              <a:rPr lang="ne-NP" dirty="0" smtClean="0"/>
              <a:t>स्वच्छ </a:t>
            </a:r>
            <a:r>
              <a:rPr lang="ne-NP" dirty="0"/>
              <a:t>खानेपानीको प्रयोजनमा विचार </a:t>
            </a:r>
            <a:r>
              <a:rPr lang="ne-NP" dirty="0" smtClean="0"/>
              <a:t>पुऱ्याउने तथा ठोस फोहोरमैलाको व्यवस्था आदि।</a:t>
            </a:r>
            <a:endParaRPr lang="en-US" dirty="0"/>
          </a:p>
        </p:txBody>
      </p:sp>
    </p:spTree>
    <p:extLst>
      <p:ext uri="{BB962C8B-B14F-4D97-AF65-F5344CB8AC3E}">
        <p14:creationId xmlns:p14="http://schemas.microsoft.com/office/powerpoint/2010/main" val="18128428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553200"/>
          </a:xfrm>
        </p:spPr>
        <p:txBody>
          <a:bodyPr>
            <a:normAutofit lnSpcReduction="10000"/>
          </a:bodyPr>
          <a:lstStyle/>
          <a:p>
            <a:pPr marL="0" indent="0" algn="just">
              <a:buNone/>
            </a:pPr>
            <a:r>
              <a:rPr lang="ne-NP" sz="4000" b="1" dirty="0" smtClean="0">
                <a:solidFill>
                  <a:srgbClr val="FF0000"/>
                </a:solidFill>
              </a:rPr>
              <a:t>३</a:t>
            </a:r>
            <a:r>
              <a:rPr lang="ne-NP" sz="4000" b="1" dirty="0">
                <a:solidFill>
                  <a:srgbClr val="FF0000"/>
                </a:solidFill>
              </a:rPr>
              <a:t>) दोस्रो चरणको रोकथाम (</a:t>
            </a:r>
            <a:r>
              <a:rPr lang="en-US" sz="4000" b="1" dirty="0">
                <a:solidFill>
                  <a:srgbClr val="FF0000"/>
                </a:solidFill>
              </a:rPr>
              <a:t>Secondary prevention) : </a:t>
            </a:r>
            <a:r>
              <a:rPr lang="ne-NP" dirty="0"/>
              <a:t>यो रोगको प्रारम्भिक चरण हो </a:t>
            </a:r>
            <a:r>
              <a:rPr lang="ne-NP" dirty="0" smtClean="0"/>
              <a:t>। रोगको </a:t>
            </a:r>
            <a:r>
              <a:rPr lang="ne-NP" dirty="0"/>
              <a:t>छिटो निदान गर्नु र उपचार गर्न यसको विशेष खालको </a:t>
            </a:r>
            <a:r>
              <a:rPr lang="ne-NP" dirty="0" smtClean="0"/>
              <a:t>हस्तक्षेप </a:t>
            </a:r>
            <a:r>
              <a:rPr lang="ne-NP" dirty="0"/>
              <a:t>हो । मानव शरीरमा रोगका कारक तत्त्वहरू प्रवेश गरेपछि तथा रोगका लक्षण र चिह्नहरू देखापर्नुपूर्व गरिने रोकथामका उपायहरूलाई दोस्रो चरणको रोकथाम भनिन्छ। रोगीको उक्त अवस्थालाई </a:t>
            </a:r>
            <a:r>
              <a:rPr lang="en-US" dirty="0"/>
              <a:t>Pre-clinical </a:t>
            </a:r>
            <a:r>
              <a:rPr lang="ne-NP" dirty="0"/>
              <a:t>अथवा </a:t>
            </a:r>
            <a:r>
              <a:rPr lang="en-US" dirty="0"/>
              <a:t>Sub-clinical/pre symptomatic stage </a:t>
            </a:r>
            <a:r>
              <a:rPr lang="ne-NP" dirty="0"/>
              <a:t>भन्ने गरिन्छ ।</a:t>
            </a:r>
          </a:p>
          <a:p>
            <a:pPr marL="0" indent="0" algn="just">
              <a:buNone/>
            </a:pPr>
            <a:r>
              <a:rPr lang="ne-NP" dirty="0"/>
              <a:t>छिटो निदान र उपचारमार्फत रोगका बढी गम्भीर परिणामहरूलाई छिटो निदान र उपचारमार्फत रोगका बढी गम्भीर परिणामहरूलाई कम गर्नु दोस्रो चरणको रोकथामको लक्ष्य रहेको छ </a:t>
            </a:r>
            <a:r>
              <a:rPr lang="ne-NP" dirty="0" smtClean="0"/>
              <a:t>।</a:t>
            </a:r>
            <a:endParaRPr lang="en-US" dirty="0"/>
          </a:p>
        </p:txBody>
      </p:sp>
    </p:spTree>
    <p:extLst>
      <p:ext uri="{BB962C8B-B14F-4D97-AF65-F5344CB8AC3E}">
        <p14:creationId xmlns:p14="http://schemas.microsoft.com/office/powerpoint/2010/main" val="7911221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553200"/>
          </a:xfrm>
        </p:spPr>
        <p:txBody>
          <a:bodyPr>
            <a:normAutofit/>
          </a:bodyPr>
          <a:lstStyle/>
          <a:p>
            <a:pPr marL="0" indent="0" algn="just">
              <a:buNone/>
            </a:pPr>
            <a:r>
              <a:rPr lang="ne-NP" b="1" dirty="0" smtClean="0">
                <a:solidFill>
                  <a:srgbClr val="FF0000"/>
                </a:solidFill>
              </a:rPr>
              <a:t>(</a:t>
            </a:r>
            <a:r>
              <a:rPr lang="ne-NP" b="1" dirty="0">
                <a:solidFill>
                  <a:srgbClr val="FF0000"/>
                </a:solidFill>
              </a:rPr>
              <a:t>४) तेस्रो चरणको रोकथाम (</a:t>
            </a:r>
            <a:r>
              <a:rPr lang="en-US" b="1" dirty="0">
                <a:solidFill>
                  <a:srgbClr val="FF0000"/>
                </a:solidFill>
              </a:rPr>
              <a:t>Tertiary prevention): </a:t>
            </a:r>
            <a:r>
              <a:rPr lang="ne-NP" b="1" dirty="0" smtClean="0">
                <a:solidFill>
                  <a:srgbClr val="FF0000"/>
                </a:solidFill>
              </a:rPr>
              <a:t>	</a:t>
            </a:r>
            <a:r>
              <a:rPr lang="ne-NP" dirty="0" smtClean="0"/>
              <a:t>यसमा </a:t>
            </a:r>
            <a:r>
              <a:rPr lang="ne-NP" dirty="0"/>
              <a:t>उपचार र पुनस्थापनका कार्यहरू पर्छन् । रोगको जटिलताको असर वा सङ्ख्यामा कमी ल्याउनु तेस्रो चरणको रोगथामको लक्ष्य रहेको छ । यसमा लक्षित समूह रोगीहरू हुन्छन् । रोगीहरूले पुनर्स्थापन सेवामार्फत उपलब्धि प्राप्त गर्छन् ।</a:t>
            </a:r>
          </a:p>
          <a:p>
            <a:pPr marL="0" indent="0" algn="just">
              <a:buNone/>
            </a:pPr>
            <a:r>
              <a:rPr lang="ne-NP" dirty="0" smtClean="0"/>
              <a:t>	कुनै </a:t>
            </a:r>
            <a:r>
              <a:rPr lang="ne-NP" dirty="0"/>
              <a:t>पनि व्यक्तिलाई रोग लागिसकेपछि उक्त रोगबाट हुने अयोग्यपना (</a:t>
            </a:r>
            <a:r>
              <a:rPr lang="en-US" dirty="0"/>
              <a:t>Dis-ability) </a:t>
            </a:r>
            <a:r>
              <a:rPr lang="ne-NP" dirty="0"/>
              <a:t>र उपचाररहित अवस्थामा पुग्नबाट वचाउने अवस्थामा पुगिसकेकालाई पुनर्स्थापना गर्ने गरी गरिएको रोकथामलाई साधारणतया तेस्रो चरणको रोकथाम भनिन्छ। तेस्रो चरणको रोकथाम अन्तर्गत निम्नलिखित चरणहरू अपनाउन सकिन्छ</a:t>
            </a:r>
          </a:p>
          <a:p>
            <a:pPr marL="0" indent="0" algn="just">
              <a:buNone/>
            </a:pPr>
            <a:endParaRPr lang="en-US" dirty="0"/>
          </a:p>
        </p:txBody>
      </p:sp>
    </p:spTree>
    <p:extLst>
      <p:ext uri="{BB962C8B-B14F-4D97-AF65-F5344CB8AC3E}">
        <p14:creationId xmlns:p14="http://schemas.microsoft.com/office/powerpoint/2010/main" val="38258873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92500"/>
          </a:bodyPr>
          <a:lstStyle/>
          <a:p>
            <a:pPr marL="571500" indent="-571500" algn="just">
              <a:buAutoNum type="romanLcParenBoth"/>
            </a:pPr>
            <a:r>
              <a:rPr lang="ne-NP" dirty="0" smtClean="0">
                <a:solidFill>
                  <a:srgbClr val="FF0000"/>
                </a:solidFill>
              </a:rPr>
              <a:t>असक्षमता </a:t>
            </a:r>
            <a:r>
              <a:rPr lang="ne-NP" dirty="0">
                <a:solidFill>
                  <a:srgbClr val="FF0000"/>
                </a:solidFill>
              </a:rPr>
              <a:t>कम गर्नु (</a:t>
            </a:r>
            <a:r>
              <a:rPr lang="en-US" dirty="0">
                <a:solidFill>
                  <a:srgbClr val="FF0000"/>
                </a:solidFill>
              </a:rPr>
              <a:t>Disability limitation): </a:t>
            </a:r>
            <a:endParaRPr lang="ne-NP" dirty="0" smtClean="0">
              <a:solidFill>
                <a:srgbClr val="FF0000"/>
              </a:solidFill>
            </a:endParaRPr>
          </a:p>
          <a:p>
            <a:pPr marL="0" indent="0" algn="just">
              <a:buNone/>
            </a:pPr>
            <a:r>
              <a:rPr lang="ne-NP" dirty="0">
                <a:solidFill>
                  <a:srgbClr val="FF0000"/>
                </a:solidFill>
              </a:rPr>
              <a:t> </a:t>
            </a:r>
            <a:r>
              <a:rPr lang="ne-NP" dirty="0" smtClean="0">
                <a:solidFill>
                  <a:srgbClr val="FF0000"/>
                </a:solidFill>
              </a:rPr>
              <a:t>	</a:t>
            </a:r>
            <a:r>
              <a:rPr lang="ne-NP" dirty="0" smtClean="0"/>
              <a:t>यसलाई </a:t>
            </a:r>
            <a:r>
              <a:rPr lang="ne-NP" dirty="0"/>
              <a:t>अयोग्यपना नियन्त्रण पनि भन्ने गरिन्छ । रोगी व्यक्तिलाई रोगले चापेपछि विभिन्न प्रकारका असक्षमताहरू देखापर्न सक्छन् । उक्त असक्षमताहरूले व्यक्तिलाई विभिन्न कार्यहरूमा अवरोध ल्याउने गरी अपाङ्गपन ल्याइदिन्छ । यस कारण उक्त समस्याहरू आउन नदिनका लागि समयमा नै रोगीको उपचार र रोकथामका क्षेत्रमा उपयुक्त उपायहरू अपनाउनु उचित हुन्छ । अयोग्यपनाको अवधारणालाई यसरी स्पष्ट पार्न सकिन्छ</a:t>
            </a:r>
          </a:p>
          <a:p>
            <a:pPr marL="0" indent="0" algn="just">
              <a:buNone/>
            </a:pPr>
            <a:r>
              <a:rPr lang="ne-NP" dirty="0"/>
              <a:t>रोग (</a:t>
            </a:r>
            <a:r>
              <a:rPr lang="en-US" dirty="0"/>
              <a:t>Disease) → </a:t>
            </a:r>
            <a:r>
              <a:rPr lang="ne-NP" dirty="0"/>
              <a:t>खराबी (</a:t>
            </a:r>
            <a:r>
              <a:rPr lang="en-US" dirty="0"/>
              <a:t>Impairment) → </a:t>
            </a:r>
            <a:r>
              <a:rPr lang="ne-NP" dirty="0"/>
              <a:t>असक्षमता (</a:t>
            </a:r>
            <a:r>
              <a:rPr lang="en-US" dirty="0"/>
              <a:t>Disability)</a:t>
            </a:r>
          </a:p>
          <a:p>
            <a:pPr marL="0" indent="0" algn="just">
              <a:buNone/>
            </a:pPr>
            <a:r>
              <a:rPr lang="en-US" dirty="0"/>
              <a:t>→ </a:t>
            </a:r>
            <a:r>
              <a:rPr lang="ne-NP" dirty="0"/>
              <a:t>अपाङ्गपन (</a:t>
            </a:r>
            <a:r>
              <a:rPr lang="en-US" dirty="0"/>
              <a:t>Handicap</a:t>
            </a:r>
            <a:r>
              <a:rPr lang="en-US" dirty="0" smtClean="0"/>
              <a:t>)।</a:t>
            </a:r>
            <a:endParaRPr lang="en-US" dirty="0"/>
          </a:p>
        </p:txBody>
      </p:sp>
    </p:spTree>
    <p:extLst>
      <p:ext uri="{BB962C8B-B14F-4D97-AF65-F5344CB8AC3E}">
        <p14:creationId xmlns:p14="http://schemas.microsoft.com/office/powerpoint/2010/main" val="2819587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553200"/>
          </a:xfrm>
        </p:spPr>
        <p:txBody>
          <a:bodyPr>
            <a:normAutofit lnSpcReduction="10000"/>
          </a:bodyPr>
          <a:lstStyle/>
          <a:p>
            <a:pPr marL="0" indent="0" algn="just">
              <a:buNone/>
            </a:pPr>
            <a:r>
              <a:rPr lang="en-US" b="1" dirty="0" smtClean="0">
                <a:solidFill>
                  <a:srgbClr val="FF0000"/>
                </a:solidFill>
              </a:rPr>
              <a:t>(</a:t>
            </a:r>
            <a:r>
              <a:rPr lang="en-US" b="1" dirty="0">
                <a:solidFill>
                  <a:srgbClr val="FF0000"/>
                </a:solidFill>
              </a:rPr>
              <a:t>ii) </a:t>
            </a:r>
            <a:r>
              <a:rPr lang="ne-NP" b="1" dirty="0">
                <a:solidFill>
                  <a:srgbClr val="FF0000"/>
                </a:solidFill>
              </a:rPr>
              <a:t>पुनर्स्थापन (</a:t>
            </a:r>
            <a:r>
              <a:rPr lang="en-US" b="1" dirty="0">
                <a:solidFill>
                  <a:srgbClr val="FF0000"/>
                </a:solidFill>
              </a:rPr>
              <a:t>Rehabilitation): </a:t>
            </a:r>
            <a:endParaRPr lang="en-US" b="1" dirty="0" smtClean="0">
              <a:solidFill>
                <a:srgbClr val="FF0000"/>
              </a:solidFill>
            </a:endParaRPr>
          </a:p>
          <a:p>
            <a:pPr marL="0" indent="0" algn="just">
              <a:buNone/>
            </a:pPr>
            <a:r>
              <a:rPr lang="en-US" b="1" dirty="0">
                <a:solidFill>
                  <a:srgbClr val="FF0000"/>
                </a:solidFill>
              </a:rPr>
              <a:t>	</a:t>
            </a:r>
            <a:r>
              <a:rPr lang="ne-NP" dirty="0" smtClean="0"/>
              <a:t>रोग </a:t>
            </a:r>
            <a:r>
              <a:rPr lang="ne-NP" dirty="0"/>
              <a:t>लागेर अङ्गभङ्ग भएका वा अपाङ्गपनको अवस्थामा पुगेका व्यक्तिहरूलाई चिकित्सा सेवा उपलब्ध गराउने, सामाजिक मूलधारमा ल्याउने, शिक्षा र उपयुक्त सीपमूलक तालिमको व्यवस्था गर्ने कार्य गरेर पुनर्स्थापन गर्न सकिन्छ । जस्तै- पोलियो रोग लागेका, कुष्ठरोग लागेका, दुर्घटनामा परेर अङ्गभङ्ग भएका, नेत्रविहीन तथा अन्य दीर्घ रोगहरू लागेकाहरूलाई पुनर्स्थापन गरेर दैनिक सामाजिक जीवनमा सहभागी हुन सक्ने क्षमता विकास गर्नुपर्छ </a:t>
            </a:r>
            <a:r>
              <a:rPr lang="ne-NP" dirty="0" smtClean="0"/>
              <a:t>पुनर्स्थापनका </a:t>
            </a:r>
            <a:r>
              <a:rPr lang="ne-NP" dirty="0"/>
              <a:t>निमित्त उनीहरूको शारीरिक र मानसिक स्थितिमा आवश्यक परिवर्तन ल्याउन यस प्रकारका सेवाहरू प्रदान गर्ने गरेको </a:t>
            </a:r>
            <a:r>
              <a:rPr lang="ne-NP" dirty="0" smtClean="0"/>
              <a:t>पाइन्छ</a:t>
            </a:r>
            <a:r>
              <a:rPr lang="en-US" dirty="0" smtClean="0"/>
              <a:t> </a:t>
            </a:r>
            <a:r>
              <a:rPr lang="ne-NP" dirty="0" smtClean="0"/>
              <a:t>। </a:t>
            </a:r>
            <a:endParaRPr lang="ne-NP" dirty="0"/>
          </a:p>
        </p:txBody>
      </p:sp>
    </p:spTree>
    <p:extLst>
      <p:ext uri="{BB962C8B-B14F-4D97-AF65-F5344CB8AC3E}">
        <p14:creationId xmlns:p14="http://schemas.microsoft.com/office/powerpoint/2010/main" val="167977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ne-NP" b="1" dirty="0" smtClean="0">
                <a:solidFill>
                  <a:srgbClr val="002060"/>
                </a:solidFill>
                <a:latin typeface="Kantipur"/>
              </a:rPr>
              <a:t/>
            </a:r>
            <a:br>
              <a:rPr lang="ne-NP" b="1" dirty="0" smtClean="0">
                <a:solidFill>
                  <a:srgbClr val="002060"/>
                </a:solidFill>
                <a:latin typeface="Kantipur"/>
              </a:rPr>
            </a:br>
            <a:r>
              <a:rPr lang="en-US" b="1" dirty="0" err="1" smtClean="0">
                <a:solidFill>
                  <a:srgbClr val="FF0000"/>
                </a:solidFill>
                <a:latin typeface="Kantipur"/>
              </a:rPr>
              <a:t>JolQm</a:t>
            </a:r>
            <a:r>
              <a:rPr lang="en-US" b="1" dirty="0" smtClean="0">
                <a:solidFill>
                  <a:srgbClr val="FF0000"/>
                </a:solidFill>
                <a:latin typeface="Kantipur"/>
              </a:rPr>
              <a:t> </a:t>
            </a:r>
            <a:r>
              <a:rPr lang="en-US" b="1" dirty="0">
                <a:solidFill>
                  <a:srgbClr val="FF0000"/>
                </a:solidFill>
                <a:latin typeface="High Tower Text" panose="02040502050506030303" pitchFamily="18" charset="0"/>
              </a:rPr>
              <a:t>(Host)</a:t>
            </a:r>
            <a:r>
              <a:rPr lang="en-US" b="1" dirty="0">
                <a:solidFill>
                  <a:srgbClr val="002060"/>
                </a:solidFill>
                <a:latin typeface="High Tower Text" panose="02040502050506030303" pitchFamily="18" charset="0"/>
              </a:rPr>
              <a:t/>
            </a:r>
            <a:br>
              <a:rPr lang="en-US" b="1" dirty="0">
                <a:solidFill>
                  <a:srgbClr val="002060"/>
                </a:solidFill>
                <a:latin typeface="High Tower Text" panose="02040502050506030303" pitchFamily="18" charset="0"/>
              </a:rPr>
            </a:br>
            <a:endParaRPr lang="en-US" dirty="0"/>
          </a:p>
        </p:txBody>
      </p:sp>
      <p:sp>
        <p:nvSpPr>
          <p:cNvPr id="3" name="Content Placeholder 2"/>
          <p:cNvSpPr>
            <a:spLocks noGrp="1"/>
          </p:cNvSpPr>
          <p:nvPr>
            <p:ph idx="1"/>
          </p:nvPr>
        </p:nvSpPr>
        <p:spPr>
          <a:xfrm>
            <a:off x="152400" y="1219200"/>
            <a:ext cx="8839200" cy="5334000"/>
          </a:xfrm>
        </p:spPr>
        <p:txBody>
          <a:bodyPr>
            <a:normAutofit fontScale="92500" lnSpcReduction="20000"/>
          </a:bodyPr>
          <a:lstStyle/>
          <a:p>
            <a:pPr marL="0" indent="0">
              <a:buNone/>
            </a:pPr>
            <a:r>
              <a:rPr lang="ne-NP" b="1" dirty="0" smtClean="0">
                <a:solidFill>
                  <a:srgbClr val="FF0000"/>
                </a:solidFill>
              </a:rPr>
              <a:t>वर्गीकरण </a:t>
            </a:r>
            <a:r>
              <a:rPr lang="ne-NP" b="1" dirty="0">
                <a:solidFill>
                  <a:srgbClr val="FF0000"/>
                </a:solidFill>
              </a:rPr>
              <a:t>(</a:t>
            </a:r>
            <a:r>
              <a:rPr lang="en-US" b="1" dirty="0">
                <a:solidFill>
                  <a:srgbClr val="FF0000"/>
                </a:solidFill>
              </a:rPr>
              <a:t>Classification) </a:t>
            </a:r>
            <a:r>
              <a:rPr lang="ne-NP" b="1" dirty="0" smtClean="0">
                <a:solidFill>
                  <a:srgbClr val="FF0000"/>
                </a:solidFill>
              </a:rPr>
              <a:t>निम्नानुसार छन् ।</a:t>
            </a:r>
            <a:endParaRPr lang="ne-NP" b="1" dirty="0">
              <a:solidFill>
                <a:srgbClr val="FF0000"/>
              </a:solidFill>
            </a:endParaRPr>
          </a:p>
          <a:p>
            <a:pPr marL="0" indent="0">
              <a:buNone/>
            </a:pPr>
            <a:r>
              <a:rPr lang="ne-NP" dirty="0" smtClean="0">
                <a:solidFill>
                  <a:srgbClr val="0070C0"/>
                </a:solidFill>
              </a:rPr>
              <a:t>१. उमेर </a:t>
            </a:r>
            <a:r>
              <a:rPr lang="ne-NP" dirty="0">
                <a:solidFill>
                  <a:srgbClr val="0070C0"/>
                </a:solidFill>
              </a:rPr>
              <a:t>(</a:t>
            </a:r>
            <a:r>
              <a:rPr lang="en-US" dirty="0">
                <a:solidFill>
                  <a:srgbClr val="0070C0"/>
                </a:solidFill>
              </a:rPr>
              <a:t>Age) : </a:t>
            </a:r>
            <a:endParaRPr lang="ne-NP" dirty="0" smtClean="0">
              <a:solidFill>
                <a:srgbClr val="0070C0"/>
              </a:solidFill>
            </a:endParaRPr>
          </a:p>
          <a:p>
            <a:pPr marL="0" indent="0">
              <a:buNone/>
            </a:pPr>
            <a:r>
              <a:rPr lang="ne-NP" dirty="0" smtClean="0">
                <a:solidFill>
                  <a:srgbClr val="0070C0"/>
                </a:solidFill>
              </a:rPr>
              <a:t>२</a:t>
            </a:r>
            <a:r>
              <a:rPr lang="ne-NP" dirty="0">
                <a:solidFill>
                  <a:srgbClr val="0070C0"/>
                </a:solidFill>
              </a:rPr>
              <a:t>. लिङ्ग (</a:t>
            </a:r>
            <a:r>
              <a:rPr lang="en-US" dirty="0">
                <a:solidFill>
                  <a:srgbClr val="0070C0"/>
                </a:solidFill>
              </a:rPr>
              <a:t>Sex): </a:t>
            </a:r>
            <a:endParaRPr lang="ne-NP" dirty="0" smtClean="0">
              <a:solidFill>
                <a:srgbClr val="0070C0"/>
              </a:solidFill>
            </a:endParaRPr>
          </a:p>
          <a:p>
            <a:pPr marL="0" indent="0">
              <a:buNone/>
            </a:pPr>
            <a:r>
              <a:rPr lang="ne-NP" dirty="0" smtClean="0">
                <a:solidFill>
                  <a:srgbClr val="0070C0"/>
                </a:solidFill>
              </a:rPr>
              <a:t>३</a:t>
            </a:r>
            <a:r>
              <a:rPr lang="ne-NP" dirty="0">
                <a:solidFill>
                  <a:srgbClr val="0070C0"/>
                </a:solidFill>
              </a:rPr>
              <a:t>. वंशपरम्पराबाट प्राप्त गुण (</a:t>
            </a:r>
            <a:r>
              <a:rPr lang="en-US" dirty="0">
                <a:solidFill>
                  <a:srgbClr val="0070C0"/>
                </a:solidFill>
              </a:rPr>
              <a:t>Heredity): </a:t>
            </a:r>
            <a:endParaRPr lang="ne-NP" dirty="0" smtClean="0">
              <a:solidFill>
                <a:srgbClr val="0070C0"/>
              </a:solidFill>
            </a:endParaRPr>
          </a:p>
          <a:p>
            <a:pPr marL="0" indent="0">
              <a:buNone/>
            </a:pPr>
            <a:r>
              <a:rPr lang="ne-NP" dirty="0" smtClean="0">
                <a:solidFill>
                  <a:srgbClr val="0070C0"/>
                </a:solidFill>
              </a:rPr>
              <a:t>४. पोषण </a:t>
            </a:r>
            <a:r>
              <a:rPr lang="ne-NP" dirty="0">
                <a:solidFill>
                  <a:srgbClr val="0070C0"/>
                </a:solidFill>
              </a:rPr>
              <a:t>(</a:t>
            </a:r>
            <a:r>
              <a:rPr lang="en-US" dirty="0">
                <a:solidFill>
                  <a:srgbClr val="0070C0"/>
                </a:solidFill>
              </a:rPr>
              <a:t>Nutrition</a:t>
            </a:r>
            <a:r>
              <a:rPr lang="en-US" dirty="0" smtClean="0">
                <a:solidFill>
                  <a:srgbClr val="0070C0"/>
                </a:solidFill>
              </a:rPr>
              <a:t>):</a:t>
            </a:r>
            <a:endParaRPr lang="ne-NP" dirty="0" smtClean="0">
              <a:solidFill>
                <a:srgbClr val="0070C0"/>
              </a:solidFill>
            </a:endParaRPr>
          </a:p>
          <a:p>
            <a:pPr marL="0" indent="0">
              <a:buNone/>
            </a:pPr>
            <a:r>
              <a:rPr lang="ne-NP" dirty="0">
                <a:solidFill>
                  <a:srgbClr val="0070C0"/>
                </a:solidFill>
              </a:rPr>
              <a:t>५. पेसा (</a:t>
            </a:r>
            <a:r>
              <a:rPr lang="en-US" dirty="0">
                <a:solidFill>
                  <a:srgbClr val="0070C0"/>
                </a:solidFill>
              </a:rPr>
              <a:t>Occupation</a:t>
            </a:r>
            <a:r>
              <a:rPr lang="en-US" dirty="0" smtClean="0">
                <a:solidFill>
                  <a:srgbClr val="0070C0"/>
                </a:solidFill>
              </a:rPr>
              <a:t>):</a:t>
            </a:r>
            <a:endParaRPr lang="ne-NP" dirty="0" smtClean="0">
              <a:solidFill>
                <a:srgbClr val="0070C0"/>
              </a:solidFill>
            </a:endParaRPr>
          </a:p>
          <a:p>
            <a:pPr marL="0" indent="0">
              <a:buNone/>
            </a:pPr>
            <a:r>
              <a:rPr lang="ne-NP" dirty="0">
                <a:solidFill>
                  <a:srgbClr val="0070C0"/>
                </a:solidFill>
              </a:rPr>
              <a:t>६. रीतिरिवाज र बानीहरू (</a:t>
            </a:r>
            <a:r>
              <a:rPr lang="en-US" dirty="0">
                <a:solidFill>
                  <a:srgbClr val="0070C0"/>
                </a:solidFill>
              </a:rPr>
              <a:t>Customs and Habits</a:t>
            </a:r>
            <a:r>
              <a:rPr lang="en-US" dirty="0" smtClean="0">
                <a:solidFill>
                  <a:srgbClr val="0070C0"/>
                </a:solidFill>
              </a:rPr>
              <a:t>):</a:t>
            </a:r>
            <a:endParaRPr lang="ne-NP" dirty="0" smtClean="0">
              <a:solidFill>
                <a:srgbClr val="0070C0"/>
              </a:solidFill>
            </a:endParaRPr>
          </a:p>
          <a:p>
            <a:pPr marL="0" indent="0">
              <a:buNone/>
            </a:pPr>
            <a:r>
              <a:rPr lang="ne-NP" dirty="0" smtClean="0">
                <a:solidFill>
                  <a:srgbClr val="0070C0"/>
                </a:solidFill>
              </a:rPr>
              <a:t>७. सामाजिक-आर्थिक </a:t>
            </a:r>
            <a:r>
              <a:rPr lang="ne-NP" dirty="0">
                <a:solidFill>
                  <a:srgbClr val="0070C0"/>
                </a:solidFill>
              </a:rPr>
              <a:t>स्थिति (</a:t>
            </a:r>
            <a:r>
              <a:rPr lang="en-US" dirty="0">
                <a:solidFill>
                  <a:srgbClr val="0070C0"/>
                </a:solidFill>
              </a:rPr>
              <a:t>Socio-economic Status) </a:t>
            </a:r>
            <a:r>
              <a:rPr lang="en-US" dirty="0" smtClean="0">
                <a:solidFill>
                  <a:srgbClr val="0070C0"/>
                </a:solidFill>
              </a:rPr>
              <a:t>:</a:t>
            </a:r>
            <a:endParaRPr lang="ne-NP" dirty="0" smtClean="0">
              <a:solidFill>
                <a:srgbClr val="0070C0"/>
              </a:solidFill>
            </a:endParaRPr>
          </a:p>
          <a:p>
            <a:pPr marL="0" indent="0">
              <a:buNone/>
            </a:pPr>
            <a:r>
              <a:rPr lang="ne-NP" dirty="0" smtClean="0">
                <a:solidFill>
                  <a:srgbClr val="0070C0"/>
                </a:solidFill>
              </a:rPr>
              <a:t>८. सुरक्षात्मक </a:t>
            </a:r>
            <a:r>
              <a:rPr lang="ne-NP" dirty="0">
                <a:solidFill>
                  <a:srgbClr val="0070C0"/>
                </a:solidFill>
              </a:rPr>
              <a:t>शक्ति (</a:t>
            </a:r>
            <a:r>
              <a:rPr lang="en-US" dirty="0">
                <a:solidFill>
                  <a:srgbClr val="0070C0"/>
                </a:solidFill>
              </a:rPr>
              <a:t>Immunity</a:t>
            </a:r>
            <a:r>
              <a:rPr lang="en-US" dirty="0" smtClean="0">
                <a:solidFill>
                  <a:srgbClr val="0070C0"/>
                </a:solidFill>
              </a:rPr>
              <a:t>):</a:t>
            </a:r>
            <a:endParaRPr lang="ne-NP" dirty="0" smtClean="0">
              <a:solidFill>
                <a:srgbClr val="0070C0"/>
              </a:solidFill>
            </a:endParaRPr>
          </a:p>
          <a:p>
            <a:pPr marL="0" indent="0">
              <a:buNone/>
            </a:pPr>
            <a:r>
              <a:rPr lang="ne-NP" dirty="0" smtClean="0">
                <a:solidFill>
                  <a:srgbClr val="0070C0"/>
                </a:solidFill>
              </a:rPr>
              <a:t>९. </a:t>
            </a:r>
            <a:r>
              <a:rPr lang="ne-NP" dirty="0">
                <a:solidFill>
                  <a:srgbClr val="0070C0"/>
                </a:solidFill>
              </a:rPr>
              <a:t>वैवाहिक स्थिति (</a:t>
            </a:r>
            <a:r>
              <a:rPr lang="en-US" dirty="0">
                <a:solidFill>
                  <a:srgbClr val="0070C0"/>
                </a:solidFill>
              </a:rPr>
              <a:t>Marital Status): </a:t>
            </a:r>
            <a:endParaRPr lang="ne-NP" dirty="0" smtClean="0">
              <a:solidFill>
                <a:srgbClr val="0070C0"/>
              </a:solidFill>
            </a:endParaRPr>
          </a:p>
          <a:p>
            <a:pPr marL="0" indent="0">
              <a:buNone/>
            </a:pPr>
            <a:r>
              <a:rPr lang="ne-NP" dirty="0" smtClean="0">
                <a:solidFill>
                  <a:srgbClr val="0070C0"/>
                </a:solidFill>
              </a:rPr>
              <a:t>१०. </a:t>
            </a:r>
            <a:r>
              <a:rPr lang="ne-NP" dirty="0">
                <a:solidFill>
                  <a:srgbClr val="0070C0"/>
                </a:solidFill>
              </a:rPr>
              <a:t>शैक्षिक अवस्था (</a:t>
            </a:r>
            <a:r>
              <a:rPr lang="en-US" dirty="0">
                <a:solidFill>
                  <a:srgbClr val="0070C0"/>
                </a:solidFill>
              </a:rPr>
              <a:t>Educational Status): </a:t>
            </a:r>
          </a:p>
        </p:txBody>
      </p:sp>
    </p:spTree>
    <p:extLst>
      <p:ext uri="{BB962C8B-B14F-4D97-AF65-F5344CB8AC3E}">
        <p14:creationId xmlns:p14="http://schemas.microsoft.com/office/powerpoint/2010/main" val="18989090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598920"/>
          </a:xfrm>
        </p:spPr>
        <p:txBody>
          <a:bodyPr>
            <a:normAutofit lnSpcReduction="10000"/>
          </a:bodyPr>
          <a:lstStyle/>
          <a:p>
            <a:pPr marL="0" indent="0" algn="just">
              <a:buNone/>
            </a:pPr>
            <a:r>
              <a:rPr lang="ne-NP" b="1" dirty="0" smtClean="0">
                <a:solidFill>
                  <a:srgbClr val="FF0000"/>
                </a:solidFill>
              </a:rPr>
              <a:t>(</a:t>
            </a:r>
            <a:r>
              <a:rPr lang="en-US" b="1" dirty="0">
                <a:solidFill>
                  <a:srgbClr val="FF0000"/>
                </a:solidFill>
              </a:rPr>
              <a:t>i) </a:t>
            </a:r>
            <a:r>
              <a:rPr lang="ne-NP" b="1" dirty="0">
                <a:solidFill>
                  <a:srgbClr val="FF0000"/>
                </a:solidFill>
              </a:rPr>
              <a:t>कार्यक्षमता अभिवृद्धिमा पुनर्स्थापना (</a:t>
            </a:r>
            <a:r>
              <a:rPr lang="en-US" b="1" dirty="0">
                <a:solidFill>
                  <a:srgbClr val="FF0000"/>
                </a:solidFill>
              </a:rPr>
              <a:t>Functional rehabilitation): </a:t>
            </a:r>
            <a:r>
              <a:rPr lang="ne-NP" dirty="0"/>
              <a:t>रोगका कारणले गर्दा अशक्त तथा असक्षम भएकाहरूलाई पहिलेको अवस्थामा पुऱ्याएर कार्यसम्पादन गर्न सक्ने बनाउने ।</a:t>
            </a:r>
          </a:p>
          <a:p>
            <a:pPr marL="0" indent="0" algn="just">
              <a:buNone/>
            </a:pPr>
            <a:r>
              <a:rPr lang="ne-NP" b="1" dirty="0">
                <a:solidFill>
                  <a:srgbClr val="FF0000"/>
                </a:solidFill>
              </a:rPr>
              <a:t>(</a:t>
            </a:r>
            <a:r>
              <a:rPr lang="en-US" b="1" dirty="0">
                <a:solidFill>
                  <a:srgbClr val="FF0000"/>
                </a:solidFill>
              </a:rPr>
              <a:t>ii) </a:t>
            </a:r>
            <a:r>
              <a:rPr lang="ne-NP" b="1" dirty="0">
                <a:solidFill>
                  <a:srgbClr val="FF0000"/>
                </a:solidFill>
              </a:rPr>
              <a:t>व्यावसायिक पुनर्स्थापना (</a:t>
            </a:r>
            <a:r>
              <a:rPr lang="en-US" b="1" dirty="0">
                <a:solidFill>
                  <a:srgbClr val="FF0000"/>
                </a:solidFill>
              </a:rPr>
              <a:t>Vocational rehabilitation) : </a:t>
            </a:r>
            <a:r>
              <a:rPr lang="ne-NP" dirty="0"/>
              <a:t>यसमा रोगले गर्दा अशक्त र असक्षम भएकाहरूलाई आत्मनिर्भर बनाउनका लागि रुचि, चाहना र क्षमताका आधारमा सीपमूलक व्यावसायिक तालिम दिने ।</a:t>
            </a:r>
          </a:p>
          <a:p>
            <a:pPr marL="0" indent="0" algn="just">
              <a:buNone/>
            </a:pPr>
            <a:r>
              <a:rPr lang="ne-NP" b="1" dirty="0">
                <a:solidFill>
                  <a:srgbClr val="FF0000"/>
                </a:solidFill>
              </a:rPr>
              <a:t>(</a:t>
            </a:r>
            <a:r>
              <a:rPr lang="en-US" b="1" dirty="0">
                <a:solidFill>
                  <a:srgbClr val="FF0000"/>
                </a:solidFill>
              </a:rPr>
              <a:t>iii) </a:t>
            </a:r>
            <a:r>
              <a:rPr lang="ne-NP" b="1" dirty="0">
                <a:solidFill>
                  <a:srgbClr val="FF0000"/>
                </a:solidFill>
              </a:rPr>
              <a:t>मनोवैज्ञानिक पुनर्स्थापना (</a:t>
            </a:r>
            <a:r>
              <a:rPr lang="en-US" b="1" dirty="0">
                <a:solidFill>
                  <a:srgbClr val="FF0000"/>
                </a:solidFill>
              </a:rPr>
              <a:t>Psychological rehabilitation): </a:t>
            </a:r>
            <a:r>
              <a:rPr lang="ne-NP" dirty="0"/>
              <a:t>यसमा रोगका कारण अशक्त र असक्षम भएका व्यक्तिलाई मनोवैज्ञानिक ढङ्गबाट उनीहरूको मन र मानसिकतालाई परिवर्तन गरेर उनीहरूमा आत्मविश्वास </a:t>
            </a:r>
            <a:r>
              <a:rPr lang="ne-NP" dirty="0" smtClean="0"/>
              <a:t>अभिवृद्धि गर्ने ।</a:t>
            </a:r>
            <a:endParaRPr lang="en-US" dirty="0"/>
          </a:p>
        </p:txBody>
      </p:sp>
    </p:spTree>
    <p:extLst>
      <p:ext uri="{BB962C8B-B14F-4D97-AF65-F5344CB8AC3E}">
        <p14:creationId xmlns:p14="http://schemas.microsoft.com/office/powerpoint/2010/main" val="14266550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ne-NP" sz="2000" dirty="0">
                <a:solidFill>
                  <a:prstClr val="black"/>
                </a:solidFill>
                <a:ea typeface="+mn-ea"/>
              </a:rPr>
              <a:t/>
            </a:r>
            <a:br>
              <a:rPr lang="ne-NP" sz="2000" dirty="0">
                <a:solidFill>
                  <a:prstClr val="black"/>
                </a:solidFill>
                <a:ea typeface="+mn-ea"/>
              </a:rPr>
            </a:br>
            <a:r>
              <a:rPr lang="ne-NP" sz="3600" b="1" i="1" dirty="0" smtClean="0">
                <a:solidFill>
                  <a:srgbClr val="FF0000"/>
                </a:solidFill>
                <a:ea typeface="+mn-ea"/>
              </a:rPr>
              <a:t/>
            </a:r>
            <a:br>
              <a:rPr lang="ne-NP" sz="3600" b="1" i="1" dirty="0" smtClean="0">
                <a:solidFill>
                  <a:srgbClr val="FF0000"/>
                </a:solidFill>
                <a:ea typeface="+mn-ea"/>
              </a:rPr>
            </a:br>
            <a:r>
              <a:rPr lang="ne-NP" sz="3600" b="1" i="1" dirty="0" smtClean="0">
                <a:solidFill>
                  <a:srgbClr val="FF0000"/>
                </a:solidFill>
                <a:ea typeface="+mn-ea"/>
              </a:rPr>
              <a:t>रोग </a:t>
            </a:r>
            <a:r>
              <a:rPr lang="ne-NP" sz="3600" b="1" i="1" dirty="0">
                <a:solidFill>
                  <a:srgbClr val="FF0000"/>
                </a:solidFill>
                <a:ea typeface="+mn-ea"/>
              </a:rPr>
              <a:t>नियन्त्रणको अवधारणा (</a:t>
            </a:r>
            <a:r>
              <a:rPr lang="en-US" sz="3600" b="1" i="1" dirty="0">
                <a:solidFill>
                  <a:srgbClr val="FF0000"/>
                </a:solidFill>
                <a:ea typeface="+mn-ea"/>
                <a:cs typeface="+mn-cs"/>
              </a:rPr>
              <a:t>Concept of Disease Control)</a:t>
            </a:r>
            <a:br>
              <a:rPr lang="en-US" sz="3600" b="1" i="1" dirty="0">
                <a:solidFill>
                  <a:srgbClr val="FF0000"/>
                </a:solidFill>
                <a:ea typeface="+mn-ea"/>
                <a:cs typeface="+mn-cs"/>
              </a:rPr>
            </a:br>
            <a:endParaRPr lang="en-US" sz="6700" b="1" i="1" dirty="0">
              <a:solidFill>
                <a:srgbClr val="FF0000"/>
              </a:solidFill>
            </a:endParaRPr>
          </a:p>
        </p:txBody>
      </p:sp>
      <p:sp>
        <p:nvSpPr>
          <p:cNvPr id="3" name="Content Placeholder 2"/>
          <p:cNvSpPr>
            <a:spLocks noGrp="1"/>
          </p:cNvSpPr>
          <p:nvPr>
            <p:ph idx="1"/>
          </p:nvPr>
        </p:nvSpPr>
        <p:spPr>
          <a:xfrm>
            <a:off x="152400" y="1600200"/>
            <a:ext cx="8839200" cy="5105400"/>
          </a:xfrm>
        </p:spPr>
        <p:txBody>
          <a:bodyPr>
            <a:normAutofit fontScale="85000" lnSpcReduction="20000"/>
          </a:bodyPr>
          <a:lstStyle/>
          <a:p>
            <a:pPr marL="0" indent="0" algn="just">
              <a:buNone/>
            </a:pPr>
            <a:r>
              <a:rPr lang="ne-NP" sz="3600" b="1" dirty="0">
                <a:solidFill>
                  <a:srgbClr val="FF0000"/>
                </a:solidFill>
              </a:rPr>
              <a:t>रोग नियन्त्रणका सिद्धान्त (</a:t>
            </a:r>
            <a:r>
              <a:rPr lang="en-US" sz="3600" b="1" dirty="0">
                <a:solidFill>
                  <a:srgbClr val="FF0000"/>
                </a:solidFill>
              </a:rPr>
              <a:t>Principle of disease </a:t>
            </a:r>
            <a:r>
              <a:rPr lang="en-US" sz="3600" b="1" dirty="0" smtClean="0">
                <a:solidFill>
                  <a:srgbClr val="FF0000"/>
                </a:solidFill>
              </a:rPr>
              <a:t>control</a:t>
            </a:r>
            <a:r>
              <a:rPr lang="ne-NP" sz="3600" b="1" dirty="0" smtClean="0">
                <a:solidFill>
                  <a:srgbClr val="FF0000"/>
                </a:solidFill>
              </a:rPr>
              <a:t>) :</a:t>
            </a:r>
          </a:p>
          <a:p>
            <a:pPr marL="742950" indent="-742950">
              <a:buAutoNum type="hindiNumPeriod"/>
            </a:pPr>
            <a:r>
              <a:rPr lang="ne-NP" sz="3600" b="1" dirty="0" smtClean="0">
                <a:solidFill>
                  <a:srgbClr val="002060"/>
                </a:solidFill>
              </a:rPr>
              <a:t>रोगका </a:t>
            </a:r>
            <a:r>
              <a:rPr lang="ne-NP" sz="3600" b="1" dirty="0">
                <a:solidFill>
                  <a:srgbClr val="002060"/>
                </a:solidFill>
              </a:rPr>
              <a:t>कारक तत्त्वको भण्डार तथा स्रोतको नियन्त्रण गरेर (</a:t>
            </a:r>
            <a:r>
              <a:rPr lang="en-US" sz="3600" b="1" dirty="0" smtClean="0">
                <a:solidFill>
                  <a:srgbClr val="002060"/>
                </a:solidFill>
              </a:rPr>
              <a:t>Control</a:t>
            </a:r>
            <a:r>
              <a:rPr lang="ne-NP" sz="3600" b="1" dirty="0" smtClean="0">
                <a:solidFill>
                  <a:srgbClr val="002060"/>
                </a:solidFill>
              </a:rPr>
              <a:t> </a:t>
            </a:r>
            <a:r>
              <a:rPr lang="en-US" sz="3600" b="1" dirty="0" smtClean="0">
                <a:solidFill>
                  <a:srgbClr val="002060"/>
                </a:solidFill>
              </a:rPr>
              <a:t>of </a:t>
            </a:r>
            <a:r>
              <a:rPr lang="en-US" sz="3600" b="1" dirty="0">
                <a:solidFill>
                  <a:srgbClr val="002060"/>
                </a:solidFill>
              </a:rPr>
              <a:t>the reservoir and source of disease) </a:t>
            </a:r>
            <a:endParaRPr lang="ne-NP" sz="3600" b="1" dirty="0" smtClean="0">
              <a:solidFill>
                <a:srgbClr val="002060"/>
              </a:solidFill>
            </a:endParaRPr>
          </a:p>
          <a:p>
            <a:pPr marL="742950" indent="-742950">
              <a:buAutoNum type="hindiNumPeriod"/>
            </a:pPr>
            <a:r>
              <a:rPr lang="ne-NP" sz="3600" b="1" dirty="0" smtClean="0">
                <a:solidFill>
                  <a:srgbClr val="002060"/>
                </a:solidFill>
              </a:rPr>
              <a:t>रोग </a:t>
            </a:r>
            <a:r>
              <a:rPr lang="ne-NP" sz="3600" b="1" dirty="0">
                <a:solidFill>
                  <a:srgbClr val="002060"/>
                </a:solidFill>
              </a:rPr>
              <a:t>सर्ने माध्ययमा अवरोध ल्याउने (</a:t>
            </a:r>
            <a:r>
              <a:rPr lang="en-US" sz="3600" b="1" dirty="0">
                <a:solidFill>
                  <a:srgbClr val="002060"/>
                </a:solidFill>
              </a:rPr>
              <a:t>Blocking the channel of </a:t>
            </a:r>
            <a:r>
              <a:rPr lang="en-US" sz="3600" b="1" dirty="0" smtClean="0">
                <a:solidFill>
                  <a:srgbClr val="002060"/>
                </a:solidFill>
              </a:rPr>
              <a:t>disease)</a:t>
            </a:r>
          </a:p>
          <a:p>
            <a:pPr marL="742950" indent="-742950">
              <a:buAutoNum type="hindiNumPeriod"/>
            </a:pPr>
            <a:r>
              <a:rPr lang="ne-NP" sz="3600" b="1" dirty="0" smtClean="0">
                <a:solidFill>
                  <a:srgbClr val="002060"/>
                </a:solidFill>
              </a:rPr>
              <a:t>शङ्कास्पद </a:t>
            </a:r>
            <a:r>
              <a:rPr lang="ne-NP" sz="3600" b="1" dirty="0">
                <a:solidFill>
                  <a:srgbClr val="002060"/>
                </a:solidFill>
              </a:rPr>
              <a:t>व्यक्तिको सुरक्षा (</a:t>
            </a:r>
            <a:r>
              <a:rPr lang="en-US" sz="3600" b="1" dirty="0">
                <a:solidFill>
                  <a:srgbClr val="002060"/>
                </a:solidFill>
              </a:rPr>
              <a:t>Protecting Susceptible Host) </a:t>
            </a:r>
            <a:endParaRPr lang="ne-NP" sz="3600" b="1" dirty="0" smtClean="0">
              <a:solidFill>
                <a:srgbClr val="002060"/>
              </a:solidFill>
            </a:endParaRPr>
          </a:p>
          <a:p>
            <a:pPr marL="742950" indent="-742950">
              <a:buAutoNum type="hindiNumPeriod"/>
            </a:pPr>
            <a:r>
              <a:rPr lang="ne-NP" sz="3600" b="1" dirty="0" smtClean="0">
                <a:solidFill>
                  <a:srgbClr val="002060"/>
                </a:solidFill>
              </a:rPr>
              <a:t>औषधी </a:t>
            </a:r>
            <a:r>
              <a:rPr lang="ne-NP" sz="3600" b="1" dirty="0">
                <a:solidFill>
                  <a:srgbClr val="002060"/>
                </a:solidFill>
              </a:rPr>
              <a:t>प्रयोग गर्ने (</a:t>
            </a:r>
            <a:r>
              <a:rPr lang="en-US" sz="3600" b="1" dirty="0">
                <a:solidFill>
                  <a:srgbClr val="002060"/>
                </a:solidFill>
              </a:rPr>
              <a:t>Chemoprophylaxis</a:t>
            </a:r>
            <a:r>
              <a:rPr lang="en-US" sz="3600" b="1" dirty="0" smtClean="0">
                <a:solidFill>
                  <a:srgbClr val="002060"/>
                </a:solidFill>
              </a:rPr>
              <a:t>)</a:t>
            </a:r>
            <a:endParaRPr lang="ne-NP" sz="3600" b="1" dirty="0" smtClean="0">
              <a:solidFill>
                <a:srgbClr val="002060"/>
              </a:solidFill>
            </a:endParaRPr>
          </a:p>
          <a:p>
            <a:pPr marL="742950" indent="-742950">
              <a:buAutoNum type="hindiNumPeriod"/>
            </a:pPr>
            <a:r>
              <a:rPr lang="ne-NP" sz="3600" b="1" dirty="0" smtClean="0">
                <a:solidFill>
                  <a:srgbClr val="002060"/>
                </a:solidFill>
              </a:rPr>
              <a:t>रोग </a:t>
            </a:r>
            <a:r>
              <a:rPr lang="ne-NP" sz="3600" b="1" dirty="0">
                <a:solidFill>
                  <a:srgbClr val="002060"/>
                </a:solidFill>
              </a:rPr>
              <a:t>नियन्त्रणका सहायक उपायहरू (</a:t>
            </a:r>
            <a:r>
              <a:rPr lang="en-US" sz="3600" b="1" dirty="0">
                <a:solidFill>
                  <a:srgbClr val="002060"/>
                </a:solidFill>
              </a:rPr>
              <a:t>Non-specific measures</a:t>
            </a:r>
            <a:r>
              <a:rPr lang="en-US" sz="3600" b="1" dirty="0" smtClean="0">
                <a:solidFill>
                  <a:srgbClr val="002060"/>
                </a:solidFill>
              </a:rPr>
              <a:t>):</a:t>
            </a:r>
            <a:r>
              <a:rPr lang="ne-NP" sz="3600" b="1" dirty="0" smtClean="0">
                <a:solidFill>
                  <a:srgbClr val="002060"/>
                </a:solidFill>
              </a:rPr>
              <a:t> </a:t>
            </a:r>
            <a:endParaRPr lang="en-US" sz="3600" b="1" dirty="0">
              <a:solidFill>
                <a:srgbClr val="002060"/>
              </a:solidFill>
            </a:endParaRPr>
          </a:p>
        </p:txBody>
      </p:sp>
    </p:spTree>
    <p:extLst>
      <p:ext uri="{BB962C8B-B14F-4D97-AF65-F5344CB8AC3E}">
        <p14:creationId xmlns:p14="http://schemas.microsoft.com/office/powerpoint/2010/main" val="28691399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marL="514350" indent="-514350" algn="just">
              <a:buAutoNum type="hindiNumPeriod"/>
            </a:pPr>
            <a:r>
              <a:rPr lang="ne-NP" sz="3600" b="1" dirty="0" smtClean="0">
                <a:solidFill>
                  <a:srgbClr val="FF0000"/>
                </a:solidFill>
              </a:rPr>
              <a:t>रोगका </a:t>
            </a:r>
            <a:r>
              <a:rPr lang="ne-NP" sz="3600" b="1" dirty="0">
                <a:solidFill>
                  <a:srgbClr val="FF0000"/>
                </a:solidFill>
              </a:rPr>
              <a:t>कारक तत्त्वको भण्डार तथा स्रोतको नियन्त्रण गरेर (</a:t>
            </a:r>
            <a:r>
              <a:rPr lang="en-US" sz="3600" b="1" dirty="0" smtClean="0">
                <a:solidFill>
                  <a:srgbClr val="FF0000"/>
                </a:solidFill>
              </a:rPr>
              <a:t>Control</a:t>
            </a:r>
            <a:r>
              <a:rPr lang="ne-NP" sz="3600" b="1" dirty="0" smtClean="0">
                <a:solidFill>
                  <a:srgbClr val="FF0000"/>
                </a:solidFill>
              </a:rPr>
              <a:t> </a:t>
            </a:r>
            <a:r>
              <a:rPr lang="en-US" sz="3600" b="1" dirty="0" smtClean="0">
                <a:solidFill>
                  <a:srgbClr val="FF0000"/>
                </a:solidFill>
              </a:rPr>
              <a:t>of </a:t>
            </a:r>
            <a:r>
              <a:rPr lang="en-US" sz="3600" b="1" dirty="0">
                <a:solidFill>
                  <a:srgbClr val="FF0000"/>
                </a:solidFill>
              </a:rPr>
              <a:t>the reservoir and source of disease</a:t>
            </a:r>
            <a:r>
              <a:rPr lang="en-US" sz="3600" b="1" dirty="0" smtClean="0">
                <a:solidFill>
                  <a:srgbClr val="FF0000"/>
                </a:solidFill>
              </a:rPr>
              <a:t>)</a:t>
            </a:r>
            <a:endParaRPr lang="ne-NP" sz="3600" b="1" dirty="0" smtClean="0">
              <a:solidFill>
                <a:srgbClr val="FF0000"/>
              </a:solidFill>
            </a:endParaRPr>
          </a:p>
          <a:p>
            <a:pPr marL="0" indent="0">
              <a:buNone/>
            </a:pPr>
            <a:r>
              <a:rPr lang="ne-NP" sz="2800" b="1" dirty="0">
                <a:solidFill>
                  <a:srgbClr val="002060"/>
                </a:solidFill>
              </a:rPr>
              <a:t>१. छिटो निदान (</a:t>
            </a:r>
            <a:r>
              <a:rPr lang="en-US" sz="2800" b="1" dirty="0">
                <a:solidFill>
                  <a:srgbClr val="002060"/>
                </a:solidFill>
              </a:rPr>
              <a:t>Early diagnosis)</a:t>
            </a:r>
          </a:p>
          <a:p>
            <a:pPr marL="0" indent="0">
              <a:buNone/>
            </a:pPr>
            <a:r>
              <a:rPr lang="ne-NP" sz="2800" b="1" dirty="0">
                <a:solidFill>
                  <a:srgbClr val="002060"/>
                </a:solidFill>
              </a:rPr>
              <a:t>२. सूचना गर्ने (</a:t>
            </a:r>
            <a:r>
              <a:rPr lang="en-US" sz="2800" b="1" dirty="0">
                <a:solidFill>
                  <a:srgbClr val="002060"/>
                </a:solidFill>
              </a:rPr>
              <a:t>Notification)</a:t>
            </a:r>
          </a:p>
          <a:p>
            <a:pPr marL="0" indent="0">
              <a:buNone/>
            </a:pPr>
            <a:r>
              <a:rPr lang="ne-NP" sz="2800" b="1" dirty="0">
                <a:solidFill>
                  <a:srgbClr val="002060"/>
                </a:solidFill>
              </a:rPr>
              <a:t>३. अलग राख्ने (</a:t>
            </a:r>
            <a:r>
              <a:rPr lang="en-US" sz="2800" b="1" dirty="0">
                <a:solidFill>
                  <a:srgbClr val="002060"/>
                </a:solidFill>
              </a:rPr>
              <a:t>Isolation)</a:t>
            </a:r>
          </a:p>
          <a:p>
            <a:pPr marL="0" indent="0">
              <a:buNone/>
            </a:pPr>
            <a:r>
              <a:rPr lang="ne-NP" sz="2800" b="1" dirty="0">
                <a:solidFill>
                  <a:srgbClr val="002060"/>
                </a:solidFill>
              </a:rPr>
              <a:t>४. उपचार गर्ने (</a:t>
            </a:r>
            <a:r>
              <a:rPr lang="en-US" sz="2800" b="1" dirty="0">
                <a:solidFill>
                  <a:srgbClr val="002060"/>
                </a:solidFill>
              </a:rPr>
              <a:t>Treatment)</a:t>
            </a:r>
          </a:p>
          <a:p>
            <a:pPr marL="0" indent="0">
              <a:buNone/>
            </a:pPr>
            <a:r>
              <a:rPr lang="ne-NP" sz="2800" b="1" dirty="0">
                <a:solidFill>
                  <a:srgbClr val="002060"/>
                </a:solidFill>
              </a:rPr>
              <a:t>५. आवागमन निषेध गर्न छानबिन गर्ने (</a:t>
            </a:r>
            <a:r>
              <a:rPr lang="en-US" sz="2800" b="1" dirty="0">
                <a:solidFill>
                  <a:srgbClr val="002060"/>
                </a:solidFill>
              </a:rPr>
              <a:t>Quarantine)</a:t>
            </a:r>
          </a:p>
          <a:p>
            <a:pPr marL="0" indent="0">
              <a:buNone/>
            </a:pPr>
            <a:r>
              <a:rPr lang="ne-NP" sz="2800" b="1" dirty="0">
                <a:solidFill>
                  <a:srgbClr val="002060"/>
                </a:solidFill>
              </a:rPr>
              <a:t>६. सतर्कता अपनाउने (</a:t>
            </a:r>
            <a:r>
              <a:rPr lang="en-US" sz="2800" b="1" dirty="0">
                <a:solidFill>
                  <a:srgbClr val="002060"/>
                </a:solidFill>
              </a:rPr>
              <a:t>Surveillance)</a:t>
            </a:r>
          </a:p>
          <a:p>
            <a:pPr marL="0" indent="0">
              <a:buNone/>
            </a:pPr>
            <a:r>
              <a:rPr lang="ne-NP" sz="2800" b="1" dirty="0">
                <a:solidFill>
                  <a:srgbClr val="002060"/>
                </a:solidFill>
              </a:rPr>
              <a:t>७. निःसङ्क्रामक औषधी छर्ने (</a:t>
            </a:r>
            <a:r>
              <a:rPr lang="en-US" sz="2800" b="1" dirty="0">
                <a:solidFill>
                  <a:srgbClr val="002060"/>
                </a:solidFill>
              </a:rPr>
              <a:t>Disinfection)</a:t>
            </a:r>
          </a:p>
          <a:p>
            <a:pPr marL="0" indent="0">
              <a:buNone/>
            </a:pPr>
            <a:r>
              <a:rPr lang="ne-NP" sz="2800" b="1" dirty="0">
                <a:solidFill>
                  <a:srgbClr val="002060"/>
                </a:solidFill>
              </a:rPr>
              <a:t>८. महामारी जाँचपडताल कार्य (</a:t>
            </a:r>
            <a:r>
              <a:rPr lang="en-US" sz="2800" b="1" dirty="0">
                <a:solidFill>
                  <a:srgbClr val="002060"/>
                </a:solidFill>
              </a:rPr>
              <a:t>Epidemiological investigation)</a:t>
            </a:r>
          </a:p>
          <a:p>
            <a:pPr marL="0" indent="0" algn="just">
              <a:buNone/>
            </a:pPr>
            <a:endParaRPr lang="ne-NP" sz="2800" b="1" dirty="0">
              <a:solidFill>
                <a:srgbClr val="002060"/>
              </a:solidFill>
            </a:endParaRPr>
          </a:p>
        </p:txBody>
      </p:sp>
    </p:spTree>
    <p:extLst>
      <p:ext uri="{BB962C8B-B14F-4D97-AF65-F5344CB8AC3E}">
        <p14:creationId xmlns:p14="http://schemas.microsoft.com/office/powerpoint/2010/main" val="16293342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rmAutofit fontScale="92500" lnSpcReduction="20000"/>
          </a:bodyPr>
          <a:lstStyle/>
          <a:p>
            <a:pPr marL="0" indent="0" algn="just">
              <a:buNone/>
            </a:pPr>
            <a:r>
              <a:rPr lang="ne-NP" b="1" dirty="0" smtClean="0">
                <a:solidFill>
                  <a:srgbClr val="FF0000"/>
                </a:solidFill>
              </a:rPr>
              <a:t>२. रोग </a:t>
            </a:r>
            <a:r>
              <a:rPr lang="ne-NP" b="1" dirty="0">
                <a:solidFill>
                  <a:srgbClr val="FF0000"/>
                </a:solidFill>
              </a:rPr>
              <a:t>सर्ने माध्ययमा अवरोध ल्याउने (</a:t>
            </a:r>
            <a:r>
              <a:rPr lang="en-US" b="1" dirty="0">
                <a:solidFill>
                  <a:srgbClr val="FF0000"/>
                </a:solidFill>
              </a:rPr>
              <a:t>Blocking the channel of disease transmission): </a:t>
            </a:r>
            <a:endParaRPr lang="ne-NP" b="1" dirty="0" smtClean="0">
              <a:solidFill>
                <a:srgbClr val="FF0000"/>
              </a:solidFill>
            </a:endParaRPr>
          </a:p>
          <a:p>
            <a:pPr marL="0" indent="0" algn="just">
              <a:buNone/>
            </a:pPr>
            <a:r>
              <a:rPr lang="en-US" dirty="0" smtClean="0"/>
              <a:t>	</a:t>
            </a:r>
            <a:r>
              <a:rPr lang="ne-NP" dirty="0" smtClean="0"/>
              <a:t>यसका </a:t>
            </a:r>
            <a:r>
              <a:rPr lang="ne-NP" dirty="0"/>
              <a:t>लागि निम्न प्रकारका विधिहरू अपनाउन </a:t>
            </a:r>
            <a:r>
              <a:rPr lang="ne-NP" dirty="0" smtClean="0"/>
              <a:t>सकिन्छ । </a:t>
            </a:r>
            <a:endParaRPr lang="ne-NP" dirty="0"/>
          </a:p>
          <a:p>
            <a:pPr marL="0" indent="0" algn="just">
              <a:buNone/>
            </a:pPr>
            <a:r>
              <a:rPr lang="ne-NP" dirty="0"/>
              <a:t>१. खानेपानीको निर्मलीकरण गर्नुपर्छ ।</a:t>
            </a:r>
          </a:p>
          <a:p>
            <a:pPr marL="0" indent="0" algn="just">
              <a:buNone/>
            </a:pPr>
            <a:r>
              <a:rPr lang="ne-NP" dirty="0"/>
              <a:t>२. खाद्य-पदार्थलाई राम्रोसँग सफा गरेर रोगका </a:t>
            </a:r>
            <a:r>
              <a:rPr lang="ne-NP" dirty="0" smtClean="0"/>
              <a:t>कारक</a:t>
            </a:r>
            <a:endParaRPr lang="en-US" dirty="0" smtClean="0"/>
          </a:p>
          <a:p>
            <a:pPr marL="0" indent="0" algn="just">
              <a:buNone/>
            </a:pPr>
            <a:r>
              <a:rPr lang="ne-NP" dirty="0" smtClean="0"/>
              <a:t> </a:t>
            </a:r>
            <a:r>
              <a:rPr lang="en-US" dirty="0" smtClean="0"/>
              <a:t>       </a:t>
            </a:r>
            <a:r>
              <a:rPr lang="ne-NP" dirty="0" smtClean="0"/>
              <a:t>तत्त्व </a:t>
            </a:r>
            <a:r>
              <a:rPr lang="ne-NP" dirty="0"/>
              <a:t>नष्ट गरी पकाउनुपर्छ </a:t>
            </a:r>
            <a:r>
              <a:rPr lang="ne-NP" dirty="0" smtClean="0"/>
              <a:t>।</a:t>
            </a:r>
            <a:endParaRPr lang="en-US" dirty="0" smtClean="0"/>
          </a:p>
          <a:p>
            <a:pPr marL="0" indent="0" algn="just">
              <a:buNone/>
            </a:pPr>
            <a:r>
              <a:rPr lang="ne-NP" dirty="0"/>
              <a:t>३. रोगका संवाहक (</a:t>
            </a:r>
            <a:r>
              <a:rPr lang="en-US" dirty="0"/>
              <a:t>Vector) </a:t>
            </a:r>
            <a:r>
              <a:rPr lang="ne-NP" dirty="0"/>
              <a:t>हरूलाई नियन्त्रण गर्नुपर्छ, </a:t>
            </a:r>
            <a:r>
              <a:rPr lang="ne-NP" dirty="0" smtClean="0"/>
              <a:t>(</a:t>
            </a:r>
            <a:r>
              <a:rPr lang="ne-NP" dirty="0"/>
              <a:t>जस्तै भुसुना, लामखुट्टे, उपियाँ, झिँगा इत्यादिलाई) ।</a:t>
            </a:r>
          </a:p>
          <a:p>
            <a:pPr marL="0" indent="0" algn="just">
              <a:buNone/>
            </a:pPr>
            <a:r>
              <a:rPr lang="ne-NP" dirty="0"/>
              <a:t>४. ठोस तथा तरल फोहोरमैलाको उचित व्यवस्थापन </a:t>
            </a:r>
            <a:r>
              <a:rPr lang="en-US" dirty="0" smtClean="0"/>
              <a:t>	</a:t>
            </a:r>
            <a:r>
              <a:rPr lang="ne-NP" dirty="0" smtClean="0"/>
              <a:t>गर्नुपर्छ </a:t>
            </a:r>
            <a:r>
              <a:rPr lang="ne-NP" dirty="0"/>
              <a:t>।</a:t>
            </a:r>
          </a:p>
          <a:p>
            <a:pPr marL="0" indent="0" algn="just">
              <a:buNone/>
            </a:pPr>
            <a:r>
              <a:rPr lang="ne-NP" dirty="0"/>
              <a:t>५. सधैँ झुल टागेर सुत्नुपर्छ र घरका वरिपरि पानी </a:t>
            </a:r>
            <a:r>
              <a:rPr lang="en-US" dirty="0" smtClean="0"/>
              <a:t>	</a:t>
            </a:r>
            <a:r>
              <a:rPr lang="ne-NP" dirty="0" smtClean="0"/>
              <a:t>जम्न </a:t>
            </a:r>
            <a:r>
              <a:rPr lang="ne-NP" dirty="0"/>
              <a:t>दिनु हुँदैन ।</a:t>
            </a:r>
          </a:p>
          <a:p>
            <a:pPr marL="0" indent="0" algn="just">
              <a:buNone/>
            </a:pPr>
            <a:r>
              <a:rPr lang="ne-NP" dirty="0"/>
              <a:t>६. श्रीमान् र श्रीमतीका वीचमा मात्र यौन-सम्पर्क </a:t>
            </a:r>
            <a:r>
              <a:rPr lang="en-US" dirty="0" smtClean="0"/>
              <a:t>	</a:t>
            </a:r>
            <a:r>
              <a:rPr lang="ne-NP" dirty="0" smtClean="0"/>
              <a:t>राख्नुपर्छ </a:t>
            </a:r>
            <a:r>
              <a:rPr lang="ne-NP" dirty="0"/>
              <a:t>।</a:t>
            </a:r>
            <a:endParaRPr lang="en-US" dirty="0"/>
          </a:p>
        </p:txBody>
      </p:sp>
    </p:spTree>
    <p:extLst>
      <p:ext uri="{BB962C8B-B14F-4D97-AF65-F5344CB8AC3E}">
        <p14:creationId xmlns:p14="http://schemas.microsoft.com/office/powerpoint/2010/main" val="29779030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629400"/>
          </a:xfrm>
        </p:spPr>
        <p:txBody>
          <a:bodyPr>
            <a:normAutofit fontScale="62500" lnSpcReduction="20000"/>
          </a:bodyPr>
          <a:lstStyle/>
          <a:p>
            <a:pPr marL="0" indent="0">
              <a:buNone/>
            </a:pPr>
            <a:endParaRPr lang="ne-NP" sz="4500" b="1" dirty="0" smtClean="0">
              <a:solidFill>
                <a:srgbClr val="FF0000"/>
              </a:solidFill>
            </a:endParaRPr>
          </a:p>
          <a:p>
            <a:pPr marL="0" indent="0">
              <a:buNone/>
            </a:pPr>
            <a:r>
              <a:rPr lang="ne-NP" sz="4500" b="1" dirty="0" smtClean="0">
                <a:solidFill>
                  <a:srgbClr val="FF0000"/>
                </a:solidFill>
              </a:rPr>
              <a:t>(</a:t>
            </a:r>
            <a:r>
              <a:rPr lang="ne-NP" sz="4500" b="1" dirty="0">
                <a:solidFill>
                  <a:srgbClr val="FF0000"/>
                </a:solidFill>
              </a:rPr>
              <a:t>ई) औषधी प्रयोग गर्ने (</a:t>
            </a:r>
            <a:r>
              <a:rPr lang="en-US" sz="4500" b="1" dirty="0">
                <a:solidFill>
                  <a:srgbClr val="FF0000"/>
                </a:solidFill>
              </a:rPr>
              <a:t>Chemoprophylaxis): </a:t>
            </a:r>
            <a:endParaRPr lang="ne-NP" sz="4500" b="1" dirty="0" smtClean="0">
              <a:solidFill>
                <a:srgbClr val="FF0000"/>
              </a:solidFill>
            </a:endParaRPr>
          </a:p>
          <a:p>
            <a:pPr marL="0" indent="0">
              <a:buNone/>
            </a:pPr>
            <a:endParaRPr lang="ne-NP" dirty="0"/>
          </a:p>
          <a:p>
            <a:pPr marL="0" indent="0" algn="just">
              <a:buNone/>
            </a:pPr>
            <a:r>
              <a:rPr lang="ne-NP" dirty="0" smtClean="0"/>
              <a:t>	</a:t>
            </a:r>
            <a:r>
              <a:rPr lang="ne-NP" sz="4000" dirty="0" smtClean="0"/>
              <a:t>रोगको </a:t>
            </a:r>
            <a:r>
              <a:rPr lang="ne-NP" sz="4000" dirty="0"/>
              <a:t>सङ्क्रमण बढ्न नदिनका लागि रोगको लक्षण वा चिह्न देखिनु पहिले स्वास्थ्य विशेषज्ञले बताएअनुरूपको औषधीको मात्रा सेवन गर्छ भने त्यसलाई '</a:t>
            </a:r>
            <a:r>
              <a:rPr lang="en-US" sz="4000" dirty="0"/>
              <a:t>Chemoprophylaxis' </a:t>
            </a:r>
            <a:r>
              <a:rPr lang="ne-NP" sz="4000" dirty="0"/>
              <a:t>भनिन्छ । यसले गर्दा समुदायमा सरुवा रोग फैलिनबाट सुरक्षित राख्न सकिन्छ । अर्को शब्दमा महामारी फैलिएको समुदायमा काम गर्न जाने अन्य व्यक्तिहरूलाई </a:t>
            </a:r>
            <a:r>
              <a:rPr lang="en-US" sz="4000" dirty="0"/>
              <a:t>Chemoprophylaxis </a:t>
            </a:r>
            <a:r>
              <a:rPr lang="ne-NP" sz="4000" dirty="0"/>
              <a:t>का रूपमा निम्नलिखित औषधीहरू प्रदान गरिन्छ :</a:t>
            </a:r>
          </a:p>
          <a:p>
            <a:pPr marL="0" indent="0">
              <a:buNone/>
            </a:pPr>
            <a:r>
              <a:rPr lang="ne-NP" sz="4000" dirty="0"/>
              <a:t>रोग (</a:t>
            </a:r>
            <a:r>
              <a:rPr lang="en-US" sz="4000" dirty="0"/>
              <a:t>Diseases</a:t>
            </a:r>
            <a:r>
              <a:rPr lang="en-US" sz="4000" dirty="0" smtClean="0"/>
              <a:t>)</a:t>
            </a:r>
            <a:endParaRPr lang="ne-NP" sz="4000" dirty="0" smtClean="0"/>
          </a:p>
          <a:p>
            <a:pPr marL="0" indent="0">
              <a:buNone/>
            </a:pPr>
            <a:endParaRPr lang="en-US" dirty="0"/>
          </a:p>
          <a:p>
            <a:pPr marL="0" indent="0">
              <a:buNone/>
            </a:pPr>
            <a:r>
              <a:rPr lang="ne-NP" sz="4000" dirty="0"/>
              <a:t>औषधी प्रयोग गर्ने (</a:t>
            </a:r>
            <a:r>
              <a:rPr lang="en-US" sz="4000" dirty="0"/>
              <a:t>Chemoprophylaxis)</a:t>
            </a:r>
          </a:p>
          <a:p>
            <a:pPr marL="0" indent="0">
              <a:buNone/>
            </a:pPr>
            <a:r>
              <a:rPr lang="ne-NP" sz="4000" dirty="0"/>
              <a:t>१. हैजा (</a:t>
            </a:r>
            <a:r>
              <a:rPr lang="en-US" sz="4000" dirty="0" smtClean="0"/>
              <a:t>Cholera)</a:t>
            </a:r>
            <a:r>
              <a:rPr lang="ne-NP" sz="4000" dirty="0" smtClean="0"/>
              <a:t>   -  </a:t>
            </a:r>
            <a:r>
              <a:rPr lang="ne-NP" sz="4000" dirty="0"/>
              <a:t>टेट्रासाइक्लिन (</a:t>
            </a:r>
            <a:r>
              <a:rPr lang="en-US" sz="4000" dirty="0"/>
              <a:t>Tetracycline</a:t>
            </a:r>
            <a:r>
              <a:rPr lang="en-US" sz="4000" dirty="0" smtClean="0"/>
              <a:t>)</a:t>
            </a:r>
            <a:endParaRPr lang="en-US" sz="4000" dirty="0"/>
          </a:p>
          <a:p>
            <a:pPr marL="0" indent="0">
              <a:buNone/>
            </a:pPr>
            <a:r>
              <a:rPr lang="ne-NP" sz="4000" dirty="0"/>
              <a:t>२. औलो (</a:t>
            </a:r>
            <a:r>
              <a:rPr lang="en-US" sz="4000" dirty="0" smtClean="0"/>
              <a:t>Malaria)</a:t>
            </a:r>
            <a:r>
              <a:rPr lang="ne-NP" sz="4000" dirty="0" smtClean="0"/>
              <a:t>   -   </a:t>
            </a:r>
            <a:r>
              <a:rPr lang="en-US" sz="4000" dirty="0" err="1" smtClean="0"/>
              <a:t>Chloroquine</a:t>
            </a:r>
            <a:endParaRPr lang="en-US" sz="4000" dirty="0"/>
          </a:p>
          <a:p>
            <a:pPr marL="0" indent="0">
              <a:buNone/>
            </a:pPr>
            <a:r>
              <a:rPr lang="ne-NP" sz="4000" dirty="0"/>
              <a:t>३. मेनिन्जाइटिस (</a:t>
            </a:r>
            <a:r>
              <a:rPr lang="en-US" sz="4000" dirty="0" smtClean="0"/>
              <a:t>Meningitis)</a:t>
            </a:r>
            <a:r>
              <a:rPr lang="ne-NP" sz="4000" dirty="0" smtClean="0"/>
              <a:t>   -  </a:t>
            </a:r>
            <a:r>
              <a:rPr lang="en-US" sz="4000" dirty="0" err="1" smtClean="0"/>
              <a:t>Sulphadiazine</a:t>
            </a:r>
            <a:endParaRPr lang="en-US" sz="4000" dirty="0"/>
          </a:p>
          <a:p>
            <a:pPr marL="0" indent="0">
              <a:buNone/>
            </a:pPr>
            <a:r>
              <a:rPr lang="ne-NP" sz="4000" dirty="0"/>
              <a:t>४. प्लेग (</a:t>
            </a:r>
            <a:r>
              <a:rPr lang="en-US" sz="4000" dirty="0"/>
              <a:t>Plague</a:t>
            </a:r>
            <a:r>
              <a:rPr lang="en-US" sz="4000" dirty="0" smtClean="0"/>
              <a:t>)</a:t>
            </a:r>
            <a:r>
              <a:rPr lang="ne-NP" sz="4000" dirty="0" smtClean="0"/>
              <a:t>  -  </a:t>
            </a:r>
            <a:r>
              <a:rPr lang="en-US" sz="4000" dirty="0" smtClean="0"/>
              <a:t>Tetracycline </a:t>
            </a:r>
            <a:r>
              <a:rPr lang="ne-NP" sz="4000" dirty="0" smtClean="0"/>
              <a:t>  </a:t>
            </a:r>
            <a:endParaRPr lang="en-US" sz="4000" dirty="0"/>
          </a:p>
        </p:txBody>
      </p:sp>
    </p:spTree>
    <p:extLst>
      <p:ext uri="{BB962C8B-B14F-4D97-AF65-F5344CB8AC3E}">
        <p14:creationId xmlns:p14="http://schemas.microsoft.com/office/powerpoint/2010/main" val="7841765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92500" lnSpcReduction="10000"/>
          </a:bodyPr>
          <a:lstStyle/>
          <a:p>
            <a:pPr marL="0" indent="0" algn="just">
              <a:buNone/>
            </a:pPr>
            <a:r>
              <a:rPr lang="ne-NP" sz="3800" b="1" dirty="0" smtClean="0">
                <a:solidFill>
                  <a:srgbClr val="FF0000"/>
                </a:solidFill>
              </a:rPr>
              <a:t>५. रोग नियन्त्रणका सहायक उपायहरू (</a:t>
            </a:r>
            <a:r>
              <a:rPr lang="en-US" sz="3800" b="1" dirty="0" smtClean="0">
                <a:solidFill>
                  <a:srgbClr val="FF0000"/>
                </a:solidFill>
              </a:rPr>
              <a:t>Non-specific measures):</a:t>
            </a:r>
            <a:endParaRPr lang="ne-NP" sz="3800" b="1" dirty="0" smtClean="0">
              <a:solidFill>
                <a:srgbClr val="FF0000"/>
              </a:solidFill>
            </a:endParaRPr>
          </a:p>
          <a:p>
            <a:pPr marL="0" indent="0" algn="just">
              <a:buNone/>
            </a:pPr>
            <a:r>
              <a:rPr lang="ne-NP" dirty="0" smtClean="0"/>
              <a:t>१</a:t>
            </a:r>
            <a:r>
              <a:rPr lang="ne-NP" dirty="0"/>
              <a:t>. सरसफाइ र मानव दिसापिसावको उचित विसर्जन (</a:t>
            </a:r>
            <a:r>
              <a:rPr lang="en-US" dirty="0"/>
              <a:t>Sanitation and proper disposal of human excreta) I</a:t>
            </a:r>
          </a:p>
          <a:p>
            <a:pPr marL="0" indent="0" algn="just">
              <a:buNone/>
            </a:pPr>
            <a:r>
              <a:rPr lang="ne-NP" dirty="0"/>
              <a:t>२. स्वास्थ्य शिक्षा र पोषणको उचित प्रबन्ध (</a:t>
            </a:r>
            <a:r>
              <a:rPr lang="en-US" dirty="0"/>
              <a:t>Health education and proper provision of nutrition) I</a:t>
            </a:r>
          </a:p>
          <a:p>
            <a:pPr marL="0" indent="0" algn="just">
              <a:buNone/>
            </a:pPr>
            <a:r>
              <a:rPr lang="ne-NP" dirty="0"/>
              <a:t>३. स्वास्थ्यपूर्ण आवासगृहको प्रबन्ध (</a:t>
            </a:r>
            <a:r>
              <a:rPr lang="en-US" dirty="0"/>
              <a:t>Provision of healthful housing) </a:t>
            </a:r>
            <a:r>
              <a:rPr lang="en-US" dirty="0" smtClean="0"/>
              <a:t>।</a:t>
            </a:r>
            <a:endParaRPr lang="ne-NP" dirty="0" smtClean="0"/>
          </a:p>
          <a:p>
            <a:pPr marL="0" indent="0" algn="just">
              <a:buNone/>
            </a:pPr>
            <a:r>
              <a:rPr lang="en-US" dirty="0" smtClean="0"/>
              <a:t> </a:t>
            </a:r>
            <a:r>
              <a:rPr lang="ne-NP" dirty="0"/>
              <a:t>४. रोग नियन्त्रणका लागि समुदायको सहभागिता (</a:t>
            </a:r>
            <a:r>
              <a:rPr lang="en-US" dirty="0"/>
              <a:t>Community participation for disease control) I</a:t>
            </a:r>
          </a:p>
          <a:p>
            <a:pPr marL="0" indent="0" algn="just">
              <a:buNone/>
            </a:pPr>
            <a:r>
              <a:rPr lang="ne-NP" dirty="0"/>
              <a:t>५. शिक्षा तथा रोजगारको अवसर (</a:t>
            </a:r>
            <a:r>
              <a:rPr lang="en-US" dirty="0"/>
              <a:t>Education and employment opportunity) ।</a:t>
            </a:r>
          </a:p>
          <a:p>
            <a:pPr marL="0" indent="0" algn="just">
              <a:buNone/>
            </a:pPr>
            <a:r>
              <a:rPr lang="ne-NP" dirty="0"/>
              <a:t>६. स्वास्थ्य सेवा र सुविधाको उपलब्धता (</a:t>
            </a:r>
            <a:r>
              <a:rPr lang="en-US" dirty="0"/>
              <a:t>Availability of health service and facility) </a:t>
            </a:r>
            <a:r>
              <a:rPr lang="en-US" dirty="0" smtClean="0"/>
              <a:t>|</a:t>
            </a:r>
            <a:endParaRPr lang="en-US" dirty="0"/>
          </a:p>
        </p:txBody>
      </p:sp>
    </p:spTree>
    <p:extLst>
      <p:ext uri="{BB962C8B-B14F-4D97-AF65-F5344CB8AC3E}">
        <p14:creationId xmlns:p14="http://schemas.microsoft.com/office/powerpoint/2010/main" val="3282215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marL="0" indent="0"/>
            <a:r>
              <a:rPr lang="ne-NP" b="1" dirty="0" smtClean="0">
                <a:solidFill>
                  <a:srgbClr val="FF0000"/>
                </a:solidFill>
              </a:rPr>
              <a:t/>
            </a:r>
            <a:br>
              <a:rPr lang="ne-NP" b="1" dirty="0" smtClean="0">
                <a:solidFill>
                  <a:srgbClr val="FF0000"/>
                </a:solidFill>
              </a:rPr>
            </a:br>
            <a:r>
              <a:rPr lang="ne-NP" b="1" dirty="0" smtClean="0">
                <a:solidFill>
                  <a:srgbClr val="FF0000"/>
                </a:solidFill>
              </a:rPr>
              <a:t>वातावरण (</a:t>
            </a:r>
            <a:r>
              <a:rPr lang="en-US" b="1" dirty="0">
                <a:solidFill>
                  <a:srgbClr val="FF0000"/>
                </a:solidFill>
              </a:rPr>
              <a:t>Environment)</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228600" y="1066800"/>
            <a:ext cx="8763000" cy="2667000"/>
          </a:xfrm>
        </p:spPr>
        <p:txBody>
          <a:bodyPr>
            <a:normAutofit/>
          </a:bodyPr>
          <a:lstStyle/>
          <a:p>
            <a:pPr marL="514350" indent="-514350">
              <a:buAutoNum type="hindiNumPeriod"/>
            </a:pPr>
            <a:r>
              <a:rPr lang="ne-NP" dirty="0" smtClean="0">
                <a:solidFill>
                  <a:schemeClr val="accent6">
                    <a:lumMod val="50000"/>
                  </a:schemeClr>
                </a:solidFill>
              </a:rPr>
              <a:t>जैविक </a:t>
            </a:r>
            <a:r>
              <a:rPr lang="ne-NP" dirty="0">
                <a:solidFill>
                  <a:schemeClr val="accent6">
                    <a:lumMod val="50000"/>
                  </a:schemeClr>
                </a:solidFill>
              </a:rPr>
              <a:t>वातावरण (</a:t>
            </a:r>
            <a:r>
              <a:rPr lang="en-US" dirty="0">
                <a:solidFill>
                  <a:schemeClr val="accent6">
                    <a:lumMod val="50000"/>
                  </a:schemeClr>
                </a:solidFill>
              </a:rPr>
              <a:t>Biological Environment</a:t>
            </a:r>
            <a:r>
              <a:rPr lang="en-US" dirty="0" smtClean="0">
                <a:solidFill>
                  <a:schemeClr val="accent6">
                    <a:lumMod val="50000"/>
                  </a:schemeClr>
                </a:solidFill>
              </a:rPr>
              <a:t>):</a:t>
            </a:r>
            <a:endParaRPr lang="ne-NP" dirty="0" smtClean="0">
              <a:solidFill>
                <a:schemeClr val="accent6">
                  <a:lumMod val="50000"/>
                </a:schemeClr>
              </a:solidFill>
            </a:endParaRPr>
          </a:p>
          <a:p>
            <a:pPr marL="514350" indent="-514350">
              <a:buAutoNum type="hindiNumPeriod"/>
            </a:pPr>
            <a:r>
              <a:rPr lang="ne-NP" dirty="0">
                <a:solidFill>
                  <a:schemeClr val="accent6">
                    <a:lumMod val="50000"/>
                  </a:schemeClr>
                </a:solidFill>
              </a:rPr>
              <a:t>भौतिक वातावरण (</a:t>
            </a:r>
            <a:r>
              <a:rPr lang="en-US" dirty="0">
                <a:solidFill>
                  <a:schemeClr val="accent6">
                    <a:lumMod val="50000"/>
                  </a:schemeClr>
                </a:solidFill>
              </a:rPr>
              <a:t>Physical Environment) </a:t>
            </a:r>
            <a:r>
              <a:rPr lang="en-US" dirty="0" smtClean="0">
                <a:solidFill>
                  <a:schemeClr val="accent6">
                    <a:lumMod val="50000"/>
                  </a:schemeClr>
                </a:solidFill>
              </a:rPr>
              <a:t>:</a:t>
            </a:r>
            <a:endParaRPr lang="ne-NP" dirty="0" smtClean="0">
              <a:solidFill>
                <a:schemeClr val="accent6">
                  <a:lumMod val="50000"/>
                </a:schemeClr>
              </a:solidFill>
            </a:endParaRPr>
          </a:p>
          <a:p>
            <a:pPr marL="514350" indent="-514350">
              <a:buAutoNum type="hindiNumPeriod"/>
            </a:pPr>
            <a:r>
              <a:rPr lang="ne-NP" sz="2800" b="1" dirty="0" smtClean="0">
                <a:solidFill>
                  <a:schemeClr val="accent6">
                    <a:lumMod val="50000"/>
                  </a:schemeClr>
                </a:solidFill>
              </a:rPr>
              <a:t>मनोसामाजिक </a:t>
            </a:r>
            <a:r>
              <a:rPr lang="ne-NP" sz="2800" b="1" dirty="0">
                <a:solidFill>
                  <a:schemeClr val="accent6">
                    <a:lumMod val="50000"/>
                  </a:schemeClr>
                </a:solidFill>
              </a:rPr>
              <a:t>वातावरण (</a:t>
            </a:r>
            <a:r>
              <a:rPr lang="en-US" sz="2800" b="1" dirty="0">
                <a:solidFill>
                  <a:schemeClr val="accent6">
                    <a:lumMod val="50000"/>
                  </a:schemeClr>
                </a:solidFill>
              </a:rPr>
              <a:t>Psychosocial Environment):</a:t>
            </a:r>
            <a:endParaRPr lang="ne-NP" sz="2800" b="1" dirty="0" smtClean="0">
              <a:solidFill>
                <a:schemeClr val="accent6">
                  <a:lumMod val="50000"/>
                </a:schemeClr>
              </a:solidFill>
            </a:endParaRPr>
          </a:p>
          <a:p>
            <a:pPr marL="0" indent="0">
              <a:buNone/>
            </a:pPr>
            <a:r>
              <a:rPr lang="ne-NP" dirty="0">
                <a:solidFill>
                  <a:schemeClr val="accent6">
                    <a:lumMod val="50000"/>
                  </a:schemeClr>
                </a:solidFill>
              </a:rPr>
              <a:t>	</a:t>
            </a:r>
            <a:endParaRPr lang="en-US" dirty="0">
              <a:solidFill>
                <a:schemeClr val="accent6">
                  <a:lumMod val="50000"/>
                </a:schemeClr>
              </a:solidFill>
            </a:endParaRPr>
          </a:p>
        </p:txBody>
      </p:sp>
    </p:spTree>
    <p:extLst>
      <p:ext uri="{BB962C8B-B14F-4D97-AF65-F5344CB8AC3E}">
        <p14:creationId xmlns:p14="http://schemas.microsoft.com/office/powerpoint/2010/main" val="72802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ne-NP" sz="2400" b="1" dirty="0">
                <a:solidFill>
                  <a:srgbClr val="FFC000"/>
                </a:solidFill>
              </a:rPr>
              <a:t>४.३ सङ्क्रामक रोगका कारक तत्त्व र स्रोतहरू</a:t>
            </a:r>
            <a:br>
              <a:rPr lang="ne-NP" sz="2400" b="1" dirty="0">
                <a:solidFill>
                  <a:srgbClr val="FFC000"/>
                </a:solidFill>
              </a:rPr>
            </a:br>
            <a:r>
              <a:rPr lang="ne-NP" sz="2400" b="1" dirty="0">
                <a:solidFill>
                  <a:srgbClr val="FFC000"/>
                </a:solidFill>
              </a:rPr>
              <a:t>(</a:t>
            </a:r>
            <a:r>
              <a:rPr lang="en-US" sz="2400" b="1" dirty="0">
                <a:solidFill>
                  <a:srgbClr val="FFC000"/>
                </a:solidFill>
              </a:rPr>
              <a:t>Causative Agents and Sources of Agent of Infectious Disease)</a:t>
            </a:r>
            <a:br>
              <a:rPr lang="en-US" sz="2400" b="1" dirty="0">
                <a:solidFill>
                  <a:srgbClr val="FFC000"/>
                </a:solidFill>
              </a:rPr>
            </a:br>
            <a:endParaRPr lang="en-US" sz="2400" b="1" dirty="0">
              <a:solidFill>
                <a:srgbClr val="FFC000"/>
              </a:solidFill>
            </a:endParaRPr>
          </a:p>
        </p:txBody>
      </p:sp>
      <p:sp>
        <p:nvSpPr>
          <p:cNvPr id="3" name="Content Placeholder 2"/>
          <p:cNvSpPr>
            <a:spLocks noGrp="1"/>
          </p:cNvSpPr>
          <p:nvPr>
            <p:ph idx="1"/>
          </p:nvPr>
        </p:nvSpPr>
        <p:spPr>
          <a:xfrm>
            <a:off x="228600" y="1219200"/>
            <a:ext cx="8686800" cy="5410200"/>
          </a:xfrm>
        </p:spPr>
        <p:txBody>
          <a:bodyPr>
            <a:normAutofit fontScale="77500" lnSpcReduction="20000"/>
          </a:bodyPr>
          <a:lstStyle/>
          <a:p>
            <a:pPr marL="0" indent="0" algn="just">
              <a:buNone/>
            </a:pPr>
            <a:r>
              <a:rPr lang="ne-NP" b="1" dirty="0" smtClean="0">
                <a:solidFill>
                  <a:srgbClr val="C00000"/>
                </a:solidFill>
              </a:rPr>
              <a:t>कारक </a:t>
            </a:r>
            <a:r>
              <a:rPr lang="ne-NP" b="1" dirty="0">
                <a:solidFill>
                  <a:srgbClr val="C00000"/>
                </a:solidFill>
              </a:rPr>
              <a:t>तत्व (</a:t>
            </a:r>
            <a:r>
              <a:rPr lang="en-US" b="1" dirty="0">
                <a:solidFill>
                  <a:srgbClr val="C00000"/>
                </a:solidFill>
              </a:rPr>
              <a:t>Causative Agent)</a:t>
            </a:r>
          </a:p>
          <a:p>
            <a:pPr marL="0" indent="0" algn="just">
              <a:buNone/>
            </a:pPr>
            <a:r>
              <a:rPr lang="ne-NP" dirty="0" smtClean="0"/>
              <a:t>	कारक </a:t>
            </a:r>
            <a:r>
              <a:rPr lang="ne-NP" dirty="0"/>
              <a:t>तत्त्व भन्नाले ती सम्पूर्ण जीवित वा निर्जीव, दृश्य वा अदृश्य तत्त्वको अधिकतम वा न्यूनतम उपस्थितिलाई जनाउँदछ, जसले व्यक्तिलाई रोगी बनाउँदछ ।</a:t>
            </a:r>
          </a:p>
          <a:p>
            <a:pPr marL="0" indent="0" algn="just">
              <a:buNone/>
            </a:pPr>
            <a:r>
              <a:rPr lang="ne-NP" dirty="0"/>
              <a:t>अर्को शब्दमा भन्दाखेरि- "जैविक तथा अजैविक पदार्थ जसले रोग गराउन सक्दछ, त्यसलाई रोगको कारक तत्त्व भनिन्छ ।" (</a:t>
            </a:r>
            <a:r>
              <a:rPr lang="en-US" dirty="0"/>
              <a:t>Living or non-living things which can cause the disease.)</a:t>
            </a:r>
          </a:p>
          <a:p>
            <a:pPr marL="514350" indent="-514350" algn="just">
              <a:buAutoNum type="hindiNumPeriod"/>
            </a:pPr>
            <a:r>
              <a:rPr lang="ne-NP" sz="3600" b="1" dirty="0" smtClean="0">
                <a:solidFill>
                  <a:srgbClr val="FF0000"/>
                </a:solidFill>
              </a:rPr>
              <a:t>जीवाणु </a:t>
            </a:r>
            <a:r>
              <a:rPr lang="ne-NP" sz="3600" b="1" dirty="0">
                <a:solidFill>
                  <a:srgbClr val="FF0000"/>
                </a:solidFill>
              </a:rPr>
              <a:t>(</a:t>
            </a:r>
            <a:r>
              <a:rPr lang="en-US" sz="3600" b="1" dirty="0">
                <a:solidFill>
                  <a:srgbClr val="FF0000"/>
                </a:solidFill>
              </a:rPr>
              <a:t>Bacteria</a:t>
            </a:r>
            <a:r>
              <a:rPr lang="en-US" sz="3600" b="1" dirty="0" smtClean="0">
                <a:solidFill>
                  <a:srgbClr val="FF0000"/>
                </a:solidFill>
              </a:rPr>
              <a:t>):</a:t>
            </a:r>
            <a:endParaRPr lang="ne-NP" sz="3600" b="1" dirty="0" smtClean="0">
              <a:solidFill>
                <a:srgbClr val="FF0000"/>
              </a:solidFill>
            </a:endParaRPr>
          </a:p>
          <a:p>
            <a:pPr marL="514350" indent="-514350" algn="just">
              <a:buAutoNum type="hindiNumPeriod"/>
            </a:pPr>
            <a:r>
              <a:rPr lang="ne-NP" sz="3600" b="1" dirty="0" smtClean="0">
                <a:solidFill>
                  <a:srgbClr val="FF0000"/>
                </a:solidFill>
              </a:rPr>
              <a:t>विषाणु </a:t>
            </a:r>
            <a:r>
              <a:rPr lang="ne-NP" sz="3600" b="1" dirty="0">
                <a:solidFill>
                  <a:srgbClr val="FF0000"/>
                </a:solidFill>
              </a:rPr>
              <a:t>(</a:t>
            </a:r>
            <a:r>
              <a:rPr lang="en-US" sz="3600" b="1" dirty="0">
                <a:solidFill>
                  <a:srgbClr val="FF0000"/>
                </a:solidFill>
              </a:rPr>
              <a:t>Virus) </a:t>
            </a:r>
            <a:r>
              <a:rPr lang="en-US" sz="3600" b="1" dirty="0" smtClean="0">
                <a:solidFill>
                  <a:srgbClr val="FF0000"/>
                </a:solidFill>
              </a:rPr>
              <a:t>:</a:t>
            </a:r>
            <a:endParaRPr lang="ne-NP" sz="3600" b="1" dirty="0" smtClean="0">
              <a:solidFill>
                <a:srgbClr val="FF0000"/>
              </a:solidFill>
            </a:endParaRPr>
          </a:p>
          <a:p>
            <a:pPr marL="514350" indent="-514350" algn="just">
              <a:buAutoNum type="hindiNumPeriod"/>
            </a:pPr>
            <a:r>
              <a:rPr lang="ne-NP" sz="3600" b="1" smtClean="0">
                <a:solidFill>
                  <a:srgbClr val="FF0000"/>
                </a:solidFill>
              </a:rPr>
              <a:t>रिकेट्सिया </a:t>
            </a:r>
            <a:r>
              <a:rPr lang="ne-NP" sz="3600" b="1" dirty="0">
                <a:solidFill>
                  <a:srgbClr val="FF0000"/>
                </a:solidFill>
              </a:rPr>
              <a:t>(</a:t>
            </a:r>
            <a:r>
              <a:rPr lang="en-US" sz="3600" b="1" dirty="0">
                <a:solidFill>
                  <a:srgbClr val="FF0000"/>
                </a:solidFill>
              </a:rPr>
              <a:t>Rickettsia</a:t>
            </a:r>
            <a:r>
              <a:rPr lang="en-US" sz="3600" b="1" dirty="0" smtClean="0">
                <a:solidFill>
                  <a:srgbClr val="FF0000"/>
                </a:solidFill>
              </a:rPr>
              <a:t>):</a:t>
            </a:r>
            <a:endParaRPr lang="ne-NP" sz="3600" b="1" dirty="0" smtClean="0">
              <a:solidFill>
                <a:srgbClr val="FF0000"/>
              </a:solidFill>
            </a:endParaRPr>
          </a:p>
          <a:p>
            <a:pPr marL="514350" indent="-514350" algn="just">
              <a:buAutoNum type="hindiNumPeriod"/>
            </a:pPr>
            <a:r>
              <a:rPr lang="ne-NP" sz="3600" b="1" dirty="0" smtClean="0">
                <a:solidFill>
                  <a:srgbClr val="FF0000"/>
                </a:solidFill>
              </a:rPr>
              <a:t>प्रोटोजुवा </a:t>
            </a:r>
            <a:r>
              <a:rPr lang="ne-NP" sz="3600" b="1" dirty="0">
                <a:solidFill>
                  <a:srgbClr val="FF0000"/>
                </a:solidFill>
              </a:rPr>
              <a:t>(</a:t>
            </a:r>
            <a:r>
              <a:rPr lang="en-US" sz="3600" b="1" dirty="0">
                <a:solidFill>
                  <a:srgbClr val="FF0000"/>
                </a:solidFill>
              </a:rPr>
              <a:t>Protozoa</a:t>
            </a:r>
            <a:r>
              <a:rPr lang="en-US" sz="3600" b="1" dirty="0" smtClean="0">
                <a:solidFill>
                  <a:srgbClr val="FF0000"/>
                </a:solidFill>
              </a:rPr>
              <a:t>):</a:t>
            </a:r>
            <a:endParaRPr lang="ne-NP" sz="3600" b="1" dirty="0" smtClean="0">
              <a:solidFill>
                <a:srgbClr val="FF0000"/>
              </a:solidFill>
            </a:endParaRPr>
          </a:p>
          <a:p>
            <a:pPr marL="514350" indent="-514350" algn="just">
              <a:buAutoNum type="hindiNumPeriod"/>
            </a:pPr>
            <a:r>
              <a:rPr lang="ne-NP" sz="3600" b="1" dirty="0" smtClean="0">
                <a:solidFill>
                  <a:srgbClr val="FF0000"/>
                </a:solidFill>
              </a:rPr>
              <a:t>हेलमिन्थ </a:t>
            </a:r>
            <a:r>
              <a:rPr lang="ne-NP" sz="3600" b="1" dirty="0">
                <a:solidFill>
                  <a:srgbClr val="FF0000"/>
                </a:solidFill>
              </a:rPr>
              <a:t>(</a:t>
            </a:r>
            <a:r>
              <a:rPr lang="en-US" sz="3600" b="1" dirty="0" err="1">
                <a:solidFill>
                  <a:srgbClr val="FF0000"/>
                </a:solidFill>
              </a:rPr>
              <a:t>Helminths</a:t>
            </a:r>
            <a:r>
              <a:rPr lang="en-US" sz="3600" b="1" dirty="0">
                <a:solidFill>
                  <a:srgbClr val="FF0000"/>
                </a:solidFill>
              </a:rPr>
              <a:t>) </a:t>
            </a:r>
            <a:r>
              <a:rPr lang="en-US" sz="3600" b="1" dirty="0" smtClean="0">
                <a:solidFill>
                  <a:srgbClr val="FF0000"/>
                </a:solidFill>
              </a:rPr>
              <a:t>:</a:t>
            </a:r>
            <a:endParaRPr lang="ne-NP" sz="3600" b="1" dirty="0" smtClean="0">
              <a:solidFill>
                <a:srgbClr val="FF0000"/>
              </a:solidFill>
            </a:endParaRPr>
          </a:p>
          <a:p>
            <a:pPr marL="514350" indent="-514350" algn="just">
              <a:buAutoNum type="hindiNumPeriod"/>
            </a:pPr>
            <a:r>
              <a:rPr lang="ne-NP" sz="3600" b="1" dirty="0" smtClean="0">
                <a:solidFill>
                  <a:srgbClr val="FF0000"/>
                </a:solidFill>
              </a:rPr>
              <a:t>फङ्गाई </a:t>
            </a:r>
            <a:r>
              <a:rPr lang="ne-NP" sz="3600" b="1" dirty="0">
                <a:solidFill>
                  <a:srgbClr val="FF0000"/>
                </a:solidFill>
              </a:rPr>
              <a:t>(</a:t>
            </a:r>
            <a:r>
              <a:rPr lang="en-US" sz="3600" b="1" dirty="0">
                <a:solidFill>
                  <a:srgbClr val="FF0000"/>
                </a:solidFill>
              </a:rPr>
              <a:t>Fungi</a:t>
            </a:r>
            <a:r>
              <a:rPr lang="en-US" sz="3600" b="1" dirty="0" smtClean="0">
                <a:solidFill>
                  <a:srgbClr val="FF0000"/>
                </a:solidFill>
              </a:rPr>
              <a:t>):</a:t>
            </a:r>
            <a:endParaRPr lang="ne-NP" sz="3600" b="1" dirty="0" smtClean="0">
              <a:solidFill>
                <a:srgbClr val="FF0000"/>
              </a:solidFill>
            </a:endParaRPr>
          </a:p>
          <a:p>
            <a:pPr marL="514350" indent="-514350" algn="just">
              <a:buAutoNum type="hindiNumPeriod"/>
            </a:pPr>
            <a:r>
              <a:rPr lang="ne-NP" sz="3600" b="1" dirty="0" smtClean="0">
                <a:solidFill>
                  <a:srgbClr val="FF0000"/>
                </a:solidFill>
              </a:rPr>
              <a:t>अर्थोपोड्स </a:t>
            </a:r>
            <a:r>
              <a:rPr lang="ne-NP" sz="3600" b="1" dirty="0">
                <a:solidFill>
                  <a:srgbClr val="FF0000"/>
                </a:solidFill>
              </a:rPr>
              <a:t>(</a:t>
            </a:r>
            <a:r>
              <a:rPr lang="en-US" sz="3600" b="1" dirty="0">
                <a:solidFill>
                  <a:srgbClr val="FF0000"/>
                </a:solidFill>
              </a:rPr>
              <a:t>Arthropods):</a:t>
            </a:r>
          </a:p>
        </p:txBody>
      </p:sp>
    </p:spTree>
    <p:extLst>
      <p:ext uri="{BB962C8B-B14F-4D97-AF65-F5344CB8AC3E}">
        <p14:creationId xmlns:p14="http://schemas.microsoft.com/office/powerpoint/2010/main" val="2335344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3421</Words>
  <Application>Microsoft Office PowerPoint</Application>
  <PresentationFormat>On-screen Show (4:3)</PresentationFormat>
  <Paragraphs>378</Paragraphs>
  <Slides>75</Slides>
  <Notes>4</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Unit : 4</vt:lpstr>
      <vt:lpstr> ;ª\qmfds /f]ux?sf] k|sf/ (Types of Infectious Diseases)  </vt:lpstr>
      <vt:lpstr>dxfdf/L a'emfpg] lqsf]0f (Epidemiological Triad)</vt:lpstr>
      <vt:lpstr>                   </vt:lpstr>
      <vt:lpstr>PowerPoint Presentation</vt:lpstr>
      <vt:lpstr> sf/s tŒj (Agent) </vt:lpstr>
      <vt:lpstr> JolQm (Host) </vt:lpstr>
      <vt:lpstr> वातावरण (Environment) </vt:lpstr>
      <vt:lpstr>४.३ सङ्क्रामक रोगका कारक तत्त्व र स्रोतहरू (Causative Agents and Sources of Agent of Infectious Disease) </vt:lpstr>
      <vt:lpstr>PowerPoint Presentation</vt:lpstr>
      <vt:lpstr>PowerPoint Presentation</vt:lpstr>
      <vt:lpstr>PowerPoint Presentation</vt:lpstr>
      <vt:lpstr>PowerPoint Presentation</vt:lpstr>
      <vt:lpstr>विषाणु (Virus)</vt:lpstr>
      <vt:lpstr>PowerPoint Presentation</vt:lpstr>
      <vt:lpstr>PowerPoint Presentation</vt:lpstr>
      <vt:lpstr>PowerPoint Presentation</vt:lpstr>
      <vt:lpstr> कारक तत्वका स्रोतहरू(Sources of Agent) </vt:lpstr>
      <vt:lpstr>१. मानव भण्डार (Human Reservoir)</vt:lpstr>
      <vt:lpstr>PowerPoint Presentation</vt:lpstr>
      <vt:lpstr>PowerPoint Presentation</vt:lpstr>
      <vt:lpstr>PowerPoint Presentation</vt:lpstr>
      <vt:lpstr>जीवाणु तथा विषाणु प्रवेशमार्ग र रोग सर्ने तरिका र पलायन मार्ग (Mode of Entry, Transmission and Mode of Escape)</vt:lpstr>
      <vt:lpstr>PowerPoint Presentation</vt:lpstr>
      <vt:lpstr>PowerPoint Presentation</vt:lpstr>
      <vt:lpstr>रोग सर्ने तरिकाहरू(Modes of Transmission)</vt:lpstr>
      <vt:lpstr>PowerPoint Presentation</vt:lpstr>
      <vt:lpstr>PowerPoint Presentation</vt:lpstr>
      <vt:lpstr>PowerPoint Presentation</vt:lpstr>
      <vt:lpstr>PowerPoint Presentation</vt:lpstr>
      <vt:lpstr>PowerPoint Presentation</vt:lpstr>
      <vt:lpstr> जीवाणु तथा विषाणु पलायनमार्ग (Mode of Escape) </vt:lpstr>
      <vt:lpstr>PowerPoint Presentation</vt:lpstr>
      <vt:lpstr>  सङ्क्रामक रोगका चक्र र चरणहरू (Cycle and Stages of Infectious Diseases) </vt:lpstr>
      <vt:lpstr>PowerPoint Presentation</vt:lpstr>
      <vt:lpstr>PowerPoint Presentation</vt:lpstr>
      <vt:lpstr>PowerPoint Presentation</vt:lpstr>
      <vt:lpstr>PowerPoint Presentation</vt:lpstr>
      <vt:lpstr>PowerPoint Presentation</vt:lpstr>
      <vt:lpstr>सुरक्षात्मक शक्तिको अर्थ (Meaning of Immunity):</vt:lpstr>
      <vt:lpstr>सुरक्षात्मक शक्तिका प्रकारहरू (Types of Immunity):</vt:lpstr>
      <vt:lpstr>PowerPoint Presentation</vt:lpstr>
      <vt:lpstr>PowerPoint Presentation</vt:lpstr>
      <vt:lpstr>PowerPoint Presentation</vt:lpstr>
      <vt:lpstr>PowerPoint Presentation</vt:lpstr>
      <vt:lpstr>२) निष्क्रिय सुरक्षात्मक शक्ति (Passive Immunity):</vt:lpstr>
      <vt:lpstr>PowerPoint Presentation</vt:lpstr>
      <vt:lpstr>PowerPoint Presentation</vt:lpstr>
      <vt:lpstr> रोग सर्ने तरिकाका आधारमा सङ्क्रमित रोगहरूको वर्गीकरण (Classification of Infectious Diseases Based on Mode of Transmission) </vt:lpstr>
      <vt:lpstr> रोग सर्ने तरिकाका आधारमा सङ्क्रमित रोगहरूको वर्गीकरण (Classification of Infectious Diseases Based on Mode of Transmission) </vt:lpstr>
      <vt:lpstr>२. पानी र दिसापिसाबबाट सर्ने रोगहरू (Water-borne and Fecal-borne Diseases)</vt:lpstr>
      <vt:lpstr>PowerPoint Presentation</vt:lpstr>
      <vt:lpstr>PowerPoint Presentation</vt:lpstr>
      <vt:lpstr>PowerPoint Presentation</vt:lpstr>
      <vt:lpstr>PowerPoint Presentation</vt:lpstr>
      <vt:lpstr>४. Xfjfaf^ ;g{] /f]ux? (Air-borne Diseases)</vt:lpstr>
      <vt:lpstr>PowerPoint Presentation</vt:lpstr>
      <vt:lpstr>PowerPoint Presentation</vt:lpstr>
      <vt:lpstr>PowerPoint Presentation</vt:lpstr>
      <vt:lpstr>PowerPoint Presentation</vt:lpstr>
      <vt:lpstr>  सङ्क्रामक रोगको रोकथाम तथा नियन्त्रण (Prevention and Control of Infectious Diseases) </vt:lpstr>
      <vt:lpstr>PowerPoint Presentation</vt:lpstr>
      <vt:lpstr>  Levels of prevention of Disease  /f]u /f]syfdsf tx÷r/0fx¿_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रोग नियन्त्रणको अवधारणा (Concept of Disease Control)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144</cp:revision>
  <dcterms:created xsi:type="dcterms:W3CDTF">2022-08-10T02:47:04Z</dcterms:created>
  <dcterms:modified xsi:type="dcterms:W3CDTF">2022-09-05T01:48:35Z</dcterms:modified>
</cp:coreProperties>
</file>