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306" r:id="rId5"/>
    <p:sldId id="261" r:id="rId6"/>
    <p:sldId id="262" r:id="rId7"/>
    <p:sldId id="263" r:id="rId8"/>
    <p:sldId id="264" r:id="rId9"/>
    <p:sldId id="265" r:id="rId10"/>
    <p:sldId id="266" r:id="rId11"/>
    <p:sldId id="267" r:id="rId12"/>
    <p:sldId id="268" r:id="rId13"/>
    <p:sldId id="269" r:id="rId14"/>
    <p:sldId id="309" r:id="rId15"/>
    <p:sldId id="258" r:id="rId16"/>
    <p:sldId id="307" r:id="rId17"/>
    <p:sldId id="270" r:id="rId18"/>
    <p:sldId id="272" r:id="rId19"/>
    <p:sldId id="273" r:id="rId20"/>
    <p:sldId id="274" r:id="rId21"/>
    <p:sldId id="275" r:id="rId22"/>
    <p:sldId id="271" r:id="rId23"/>
    <p:sldId id="276" r:id="rId24"/>
    <p:sldId id="277" r:id="rId25"/>
    <p:sldId id="278" r:id="rId26"/>
    <p:sldId id="279" r:id="rId27"/>
    <p:sldId id="280" r:id="rId28"/>
    <p:sldId id="281" r:id="rId29"/>
    <p:sldId id="311" r:id="rId30"/>
    <p:sldId id="282" r:id="rId31"/>
    <p:sldId id="283" r:id="rId32"/>
    <p:sldId id="284" r:id="rId33"/>
    <p:sldId id="310" r:id="rId34"/>
    <p:sldId id="285" r:id="rId35"/>
    <p:sldId id="286" r:id="rId36"/>
    <p:sldId id="287" r:id="rId37"/>
    <p:sldId id="288" r:id="rId38"/>
    <p:sldId id="290" r:id="rId39"/>
    <p:sldId id="291" r:id="rId40"/>
    <p:sldId id="314" r:id="rId41"/>
    <p:sldId id="292" r:id="rId42"/>
    <p:sldId id="312" r:id="rId43"/>
    <p:sldId id="293" r:id="rId44"/>
    <p:sldId id="313" r:id="rId45"/>
    <p:sldId id="294" r:id="rId46"/>
    <p:sldId id="295" r:id="rId47"/>
    <p:sldId id="315" r:id="rId48"/>
    <p:sldId id="296" r:id="rId49"/>
    <p:sldId id="297" r:id="rId50"/>
    <p:sldId id="308" r:id="rId51"/>
    <p:sldId id="298" r:id="rId52"/>
    <p:sldId id="299" r:id="rId53"/>
    <p:sldId id="300" r:id="rId54"/>
    <p:sldId id="301" r:id="rId55"/>
    <p:sldId id="302" r:id="rId56"/>
    <p:sldId id="303" r:id="rId57"/>
    <p:sldId id="304" r:id="rId58"/>
    <p:sldId id="30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b="1" dirty="0" smtClean="0">
                <a:solidFill>
                  <a:srgbClr val="FF0000"/>
                </a:solidFill>
              </a:rPr>
              <a:t>Reproductive System </a:t>
            </a:r>
            <a:r>
              <a:rPr lang="en-US" b="1" dirty="0" smtClean="0">
                <a:solidFill>
                  <a:srgbClr val="FF0000"/>
                </a:solidFill>
                <a:latin typeface="Preeti" pitchFamily="2" charset="0"/>
              </a:rPr>
              <a:t>-</a:t>
            </a:r>
            <a:r>
              <a:rPr lang="en-US" b="1" dirty="0" err="1" smtClean="0">
                <a:solidFill>
                  <a:srgbClr val="FF0000"/>
                </a:solidFill>
                <a:latin typeface="Preeti" pitchFamily="2" charset="0"/>
              </a:rPr>
              <a:t>k|hgg</a:t>
            </a:r>
            <a:r>
              <a:rPr lang="en-US" b="1" dirty="0" smtClean="0">
                <a:solidFill>
                  <a:srgbClr val="FF0000"/>
                </a:solidFill>
                <a:latin typeface="Preeti" pitchFamily="2" charset="0"/>
              </a:rPr>
              <a:t> k|0ffnL_</a:t>
            </a:r>
            <a:r>
              <a:rPr lang="en-US" b="1" dirty="0" smtClean="0">
                <a:solidFill>
                  <a:srgbClr val="FF0000"/>
                </a:solidFill>
              </a:rPr>
              <a:t> </a:t>
            </a:r>
            <a:endParaRPr lang="en-US" b="1" dirty="0">
              <a:solidFill>
                <a:srgbClr val="FF0000"/>
              </a:solidFill>
            </a:endParaRPr>
          </a:p>
        </p:txBody>
      </p:sp>
      <p:sp>
        <p:nvSpPr>
          <p:cNvPr id="3" name="Subtitle 2"/>
          <p:cNvSpPr>
            <a:spLocks noGrp="1"/>
          </p:cNvSpPr>
          <p:nvPr>
            <p:ph type="subTitle" idx="1"/>
          </p:nvPr>
        </p:nvSpPr>
        <p:spPr>
          <a:xfrm>
            <a:off x="533400" y="1752600"/>
            <a:ext cx="7239000" cy="4800600"/>
          </a:xfrm>
        </p:spPr>
        <p:txBody>
          <a:bodyPr/>
          <a:lstStyle/>
          <a:p>
            <a:pPr marL="514350" indent="-514350" algn="l">
              <a:buAutoNum type="arabicPeriod"/>
            </a:pPr>
            <a:r>
              <a:rPr lang="en-US" b="1" dirty="0" smtClean="0">
                <a:solidFill>
                  <a:schemeClr val="tx2"/>
                </a:solidFill>
              </a:rPr>
              <a:t>Male Reproductive </a:t>
            </a:r>
            <a:r>
              <a:rPr lang="en-US" b="1" dirty="0">
                <a:solidFill>
                  <a:schemeClr val="tx2"/>
                </a:solidFill>
              </a:rPr>
              <a:t>System </a:t>
            </a:r>
            <a:r>
              <a:rPr lang="en-US" b="1" dirty="0" smtClean="0">
                <a:solidFill>
                  <a:schemeClr val="tx2"/>
                </a:solidFill>
                <a:latin typeface="Preeti" pitchFamily="2" charset="0"/>
              </a:rPr>
              <a:t>- </a:t>
            </a:r>
            <a:r>
              <a:rPr lang="en-US" b="1" dirty="0" err="1" smtClean="0">
                <a:solidFill>
                  <a:schemeClr val="tx2"/>
                </a:solidFill>
                <a:latin typeface="Preeti" pitchFamily="2" charset="0"/>
              </a:rPr>
              <a:t>k'?if</a:t>
            </a:r>
            <a:r>
              <a:rPr lang="en-US" b="1" dirty="0" smtClean="0">
                <a:solidFill>
                  <a:schemeClr val="tx2"/>
                </a:solidFill>
                <a:latin typeface="Preeti" pitchFamily="2" charset="0"/>
              </a:rPr>
              <a:t> </a:t>
            </a:r>
            <a:r>
              <a:rPr lang="en-US" b="1" dirty="0" err="1" smtClean="0">
                <a:solidFill>
                  <a:schemeClr val="tx2"/>
                </a:solidFill>
                <a:latin typeface="Preeti" pitchFamily="2" charset="0"/>
              </a:rPr>
              <a:t>k|hgg</a:t>
            </a:r>
            <a:r>
              <a:rPr lang="en-US" b="1" dirty="0" smtClean="0">
                <a:solidFill>
                  <a:schemeClr val="tx2"/>
                </a:solidFill>
                <a:latin typeface="Preeti" pitchFamily="2" charset="0"/>
              </a:rPr>
              <a:t> </a:t>
            </a:r>
            <a:r>
              <a:rPr lang="en-US" b="1" dirty="0">
                <a:solidFill>
                  <a:schemeClr val="tx2"/>
                </a:solidFill>
                <a:latin typeface="Preeti" pitchFamily="2" charset="0"/>
              </a:rPr>
              <a:t>k|0ffnL_</a:t>
            </a:r>
            <a:r>
              <a:rPr lang="en-US" b="1" dirty="0">
                <a:solidFill>
                  <a:schemeClr val="tx2"/>
                </a:solidFill>
              </a:rPr>
              <a:t> </a:t>
            </a:r>
            <a:endParaRPr lang="en-US" b="1" dirty="0" smtClean="0">
              <a:solidFill>
                <a:schemeClr val="tx2"/>
              </a:solidFill>
            </a:endParaRPr>
          </a:p>
          <a:p>
            <a:pPr marL="514350" indent="-514350" algn="l">
              <a:buAutoNum type="arabicPeriod"/>
            </a:pPr>
            <a:r>
              <a:rPr lang="en-US" b="1" dirty="0" smtClean="0">
                <a:solidFill>
                  <a:schemeClr val="tx2"/>
                </a:solidFill>
              </a:rPr>
              <a:t>Female Reproductive </a:t>
            </a:r>
            <a:r>
              <a:rPr lang="en-US" b="1" dirty="0">
                <a:solidFill>
                  <a:schemeClr val="tx2"/>
                </a:solidFill>
              </a:rPr>
              <a:t>System </a:t>
            </a:r>
            <a:r>
              <a:rPr lang="en-US" b="1" dirty="0" smtClean="0">
                <a:solidFill>
                  <a:schemeClr val="tx2"/>
                </a:solidFill>
                <a:latin typeface="Preeti" pitchFamily="2" charset="0"/>
              </a:rPr>
              <a:t>- :</a:t>
            </a:r>
            <a:r>
              <a:rPr lang="en-US" b="1" dirty="0" err="1" smtClean="0">
                <a:solidFill>
                  <a:schemeClr val="tx2"/>
                </a:solidFill>
                <a:latin typeface="Preeti" pitchFamily="2" charset="0"/>
              </a:rPr>
              <a:t>qL</a:t>
            </a:r>
            <a:r>
              <a:rPr lang="en-US" b="1" dirty="0" smtClean="0">
                <a:solidFill>
                  <a:schemeClr val="tx2"/>
                </a:solidFill>
                <a:latin typeface="Preeti" pitchFamily="2" charset="0"/>
              </a:rPr>
              <a:t> </a:t>
            </a:r>
            <a:r>
              <a:rPr lang="en-US" b="1" dirty="0" err="1" smtClean="0">
                <a:solidFill>
                  <a:schemeClr val="tx2"/>
                </a:solidFill>
                <a:latin typeface="Preeti" pitchFamily="2" charset="0"/>
              </a:rPr>
              <a:t>k|hgg</a:t>
            </a:r>
            <a:r>
              <a:rPr lang="en-US" b="1" dirty="0" smtClean="0">
                <a:solidFill>
                  <a:schemeClr val="tx2"/>
                </a:solidFill>
                <a:latin typeface="Preeti" pitchFamily="2" charset="0"/>
              </a:rPr>
              <a:t> </a:t>
            </a:r>
            <a:r>
              <a:rPr lang="en-US" b="1" dirty="0">
                <a:solidFill>
                  <a:schemeClr val="tx2"/>
                </a:solidFill>
                <a:latin typeface="Preeti" pitchFamily="2" charset="0"/>
              </a:rPr>
              <a:t>k|0ffnL_</a:t>
            </a:r>
            <a:r>
              <a:rPr lang="en-US" b="1" dirty="0">
                <a:solidFill>
                  <a:schemeClr val="tx2"/>
                </a:solidFill>
              </a:rPr>
              <a:t> </a:t>
            </a:r>
          </a:p>
        </p:txBody>
      </p:sp>
    </p:spTree>
    <p:extLst>
      <p:ext uri="{BB962C8B-B14F-4D97-AF65-F5344CB8AC3E}">
        <p14:creationId xmlns:p14="http://schemas.microsoft.com/office/powerpoint/2010/main" val="423050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rmAutofit fontScale="85000" lnSpcReduction="20000"/>
          </a:bodyPr>
          <a:lstStyle/>
          <a:p>
            <a:pPr marL="0" indent="0">
              <a:buNone/>
            </a:pPr>
            <a:r>
              <a:rPr lang="ne-NP" sz="4200" b="1" dirty="0" smtClean="0">
                <a:solidFill>
                  <a:srgbClr val="FF0000"/>
                </a:solidFill>
              </a:rPr>
              <a:t>७. </a:t>
            </a:r>
            <a:r>
              <a:rPr lang="ne-NP" sz="4000" b="1" dirty="0">
                <a:solidFill>
                  <a:srgbClr val="FF0000"/>
                </a:solidFill>
              </a:rPr>
              <a:t>मूत्रद्वार नली (</a:t>
            </a:r>
            <a:r>
              <a:rPr lang="en-US" sz="4000" b="1" dirty="0">
                <a:solidFill>
                  <a:srgbClr val="FF0000"/>
                </a:solidFill>
              </a:rPr>
              <a:t>Urethra)</a:t>
            </a:r>
          </a:p>
          <a:p>
            <a:pPr marL="0" indent="0" algn="just">
              <a:buNone/>
            </a:pPr>
            <a:r>
              <a:rPr lang="ne-NP" dirty="0" smtClean="0"/>
              <a:t>	</a:t>
            </a:r>
            <a:r>
              <a:rPr lang="en-US" dirty="0" smtClean="0"/>
              <a:t> </a:t>
            </a:r>
            <a:r>
              <a:rPr lang="ne-NP" dirty="0"/>
              <a:t>यो करिब १८ से. मि. लामो नली हो । यो मूत्रथैली (</a:t>
            </a:r>
            <a:r>
              <a:rPr lang="en-US" dirty="0"/>
              <a:t>Urinary bladder) </a:t>
            </a:r>
            <a:r>
              <a:rPr lang="ne-NP" dirty="0"/>
              <a:t>बाट सुरु भई ग्ल्यान्स पेनिस (</a:t>
            </a:r>
            <a:r>
              <a:rPr lang="en-US" dirty="0"/>
              <a:t>Glans penis) </a:t>
            </a:r>
            <a:r>
              <a:rPr lang="ne-NP" dirty="0"/>
              <a:t>मा गएर अन्त्य हुन्छ । मूत्रद्वारनलीका मुख्यतया तीन भागहरू हुन्छन्</a:t>
            </a:r>
          </a:p>
          <a:p>
            <a:pPr marL="0" indent="0" algn="just">
              <a:buNone/>
            </a:pPr>
            <a:r>
              <a:rPr lang="ne-NP" dirty="0"/>
              <a:t>१. प्रोस्ट्याटिक भाग (</a:t>
            </a:r>
            <a:r>
              <a:rPr lang="en-US" dirty="0"/>
              <a:t>Prostatic Part)</a:t>
            </a:r>
          </a:p>
          <a:p>
            <a:pPr marL="0" indent="0" algn="just">
              <a:buNone/>
            </a:pPr>
            <a:r>
              <a:rPr lang="ne-NP" dirty="0"/>
              <a:t>२. मेम्ब्रानियस भाग (</a:t>
            </a:r>
            <a:r>
              <a:rPr lang="en-US" dirty="0"/>
              <a:t>Membranous Part)</a:t>
            </a:r>
          </a:p>
          <a:p>
            <a:pPr marL="0" indent="0" algn="just">
              <a:buNone/>
            </a:pPr>
            <a:r>
              <a:rPr lang="ne-NP" dirty="0" smtClean="0"/>
              <a:t>३. स्पन्जी </a:t>
            </a:r>
            <a:r>
              <a:rPr lang="ne-NP" dirty="0"/>
              <a:t>भाग (</a:t>
            </a:r>
            <a:r>
              <a:rPr lang="en-US" dirty="0"/>
              <a:t>Spongy Part)</a:t>
            </a:r>
          </a:p>
          <a:p>
            <a:pPr marL="514350" indent="-514350" algn="just">
              <a:buAutoNum type="hindiNumPeriod"/>
            </a:pPr>
            <a:r>
              <a:rPr lang="ne-NP" dirty="0" smtClean="0">
                <a:solidFill>
                  <a:srgbClr val="FF0000"/>
                </a:solidFill>
              </a:rPr>
              <a:t>प्रोस्ट्याटिक </a:t>
            </a:r>
            <a:r>
              <a:rPr lang="ne-NP" dirty="0">
                <a:solidFill>
                  <a:srgbClr val="FF0000"/>
                </a:solidFill>
              </a:rPr>
              <a:t>भाग (</a:t>
            </a:r>
            <a:r>
              <a:rPr lang="en-US" dirty="0">
                <a:solidFill>
                  <a:srgbClr val="FF0000"/>
                </a:solidFill>
              </a:rPr>
              <a:t>Prostatic Part): </a:t>
            </a:r>
            <a:r>
              <a:rPr lang="ne-NP" dirty="0"/>
              <a:t>यो भाग मूत्रथैलीको नजिकै रहेको भाग हो। यो भाग करिब २. से. मि. लामो हुन्छ । </a:t>
            </a:r>
            <a:endParaRPr lang="ne-NP" dirty="0" smtClean="0"/>
          </a:p>
          <a:p>
            <a:pPr marL="0" indent="0" algn="just">
              <a:buNone/>
            </a:pPr>
            <a:r>
              <a:rPr lang="ne-NP" dirty="0" smtClean="0"/>
              <a:t>२</a:t>
            </a:r>
            <a:r>
              <a:rPr lang="ne-NP" dirty="0"/>
              <a:t>. </a:t>
            </a:r>
            <a:r>
              <a:rPr lang="ne-NP" dirty="0">
                <a:solidFill>
                  <a:srgbClr val="FF0000"/>
                </a:solidFill>
              </a:rPr>
              <a:t>मेम्ब्रानियस भाग (</a:t>
            </a:r>
            <a:r>
              <a:rPr lang="en-US" dirty="0">
                <a:solidFill>
                  <a:srgbClr val="FF0000"/>
                </a:solidFill>
              </a:rPr>
              <a:t>Membranous Part): </a:t>
            </a:r>
            <a:r>
              <a:rPr lang="ne-NP" dirty="0"/>
              <a:t>यो मूत्रद्वारनलीको सबैभन्दा सानो भाग हो जुन करिव १ से. मि. लामो हुन्छ । यो भागलाई मुलायम मांसपेशीय रेसाहरूले ढाकेको हुन्छ। यो भाग प्रोस्टेट ग्रन्थिदेखि लिङ्गको केन्द्रसम्म पुगेको हुन्छ ।</a:t>
            </a:r>
            <a:endParaRPr lang="en-US" dirty="0"/>
          </a:p>
        </p:txBody>
      </p:sp>
    </p:spTree>
    <p:extLst>
      <p:ext uri="{BB962C8B-B14F-4D97-AF65-F5344CB8AC3E}">
        <p14:creationId xmlns:p14="http://schemas.microsoft.com/office/powerpoint/2010/main" val="511425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lgn="just">
              <a:buNone/>
            </a:pPr>
            <a:r>
              <a:rPr lang="en-US" dirty="0" smtClean="0">
                <a:solidFill>
                  <a:srgbClr val="FF0000"/>
                </a:solidFill>
              </a:rPr>
              <a:t>3</a:t>
            </a:r>
            <a:r>
              <a:rPr lang="ne-NP" dirty="0" smtClean="0">
                <a:solidFill>
                  <a:srgbClr val="FF0000"/>
                </a:solidFill>
              </a:rPr>
              <a:t>. स्पन्जी </a:t>
            </a:r>
            <a:r>
              <a:rPr lang="ne-NP" dirty="0">
                <a:solidFill>
                  <a:srgbClr val="FF0000"/>
                </a:solidFill>
              </a:rPr>
              <a:t>भाग (</a:t>
            </a:r>
            <a:r>
              <a:rPr lang="en-US" dirty="0">
                <a:solidFill>
                  <a:srgbClr val="FF0000"/>
                </a:solidFill>
              </a:rPr>
              <a:t>Spongy Part): </a:t>
            </a:r>
            <a:r>
              <a:rPr lang="ne-NP" dirty="0"/>
              <a:t>यो मूत्रद्वारनलीको अन्तिम भाग हो, जुन करिब १५ से. मि. लामो हुन्छ । यो भाग तन्किने </a:t>
            </a:r>
            <a:r>
              <a:rPr lang="ne-NP" dirty="0">
                <a:solidFill>
                  <a:srgbClr val="FF0000"/>
                </a:solidFill>
              </a:rPr>
              <a:t>कर्पोस स्पोन्जिओसम पेनिस (</a:t>
            </a:r>
            <a:r>
              <a:rPr lang="en-US" dirty="0">
                <a:solidFill>
                  <a:srgbClr val="FF0000"/>
                </a:solidFill>
              </a:rPr>
              <a:t>Corpus </a:t>
            </a:r>
            <a:r>
              <a:rPr lang="en-US" dirty="0" err="1">
                <a:solidFill>
                  <a:srgbClr val="FF0000"/>
                </a:solidFill>
              </a:rPr>
              <a:t>spongiosum</a:t>
            </a:r>
            <a:r>
              <a:rPr lang="en-US" dirty="0">
                <a:solidFill>
                  <a:srgbClr val="FF0000"/>
                </a:solidFill>
              </a:rPr>
              <a:t> penis) </a:t>
            </a:r>
            <a:r>
              <a:rPr lang="ne-NP" dirty="0"/>
              <a:t>को तन्तुले घेरिएको हुन्छ । समग्रमा मूत्रद्वारनलीको कार्य मूत्रथैलीबाट मूत्रलाई बाहिर फ्याँक्नुका साथै यौनक्रिया (</a:t>
            </a:r>
            <a:r>
              <a:rPr lang="en-US" dirty="0"/>
              <a:t>Intercourse) </a:t>
            </a:r>
            <a:r>
              <a:rPr lang="ne-NP" dirty="0"/>
              <a:t>का बेलामा शुक्रकीटसहितको वीर्यलाई योनिमा पुऱ्याउनु हो ।</a:t>
            </a:r>
          </a:p>
          <a:p>
            <a:pPr marL="0" indent="0" algn="just">
              <a:buNone/>
            </a:pPr>
            <a:endParaRPr lang="en-US" dirty="0"/>
          </a:p>
        </p:txBody>
      </p:sp>
    </p:spTree>
    <p:extLst>
      <p:ext uri="{BB962C8B-B14F-4D97-AF65-F5344CB8AC3E}">
        <p14:creationId xmlns:p14="http://schemas.microsoft.com/office/powerpoint/2010/main" val="1270309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a:bodyPr>
          <a:lstStyle/>
          <a:p>
            <a:pPr marL="0" indent="0" algn="just">
              <a:buNone/>
            </a:pPr>
            <a:r>
              <a:rPr lang="ne-NP" sz="4300" b="1" dirty="0" smtClean="0">
                <a:solidFill>
                  <a:srgbClr val="FF0000"/>
                </a:solidFill>
              </a:rPr>
              <a:t>८. लिङ्ग </a:t>
            </a:r>
            <a:r>
              <a:rPr lang="ne-NP" sz="4300" b="1" dirty="0">
                <a:solidFill>
                  <a:srgbClr val="FF0000"/>
                </a:solidFill>
              </a:rPr>
              <a:t>(</a:t>
            </a:r>
            <a:r>
              <a:rPr lang="en-US" sz="4300" b="1" dirty="0">
                <a:solidFill>
                  <a:srgbClr val="FF0000"/>
                </a:solidFill>
              </a:rPr>
              <a:t>Penis): </a:t>
            </a:r>
            <a:endParaRPr lang="ne-NP" sz="4300" b="1" dirty="0" smtClean="0">
              <a:solidFill>
                <a:srgbClr val="FF0000"/>
              </a:solidFill>
            </a:endParaRPr>
          </a:p>
          <a:p>
            <a:pPr marL="0" indent="0" algn="just">
              <a:buNone/>
            </a:pPr>
            <a:r>
              <a:rPr lang="ne-NP" dirty="0" smtClean="0"/>
              <a:t>यसले मूत्रद्वार नलीलाई </a:t>
            </a:r>
            <a:r>
              <a:rPr lang="ne-NP" dirty="0"/>
              <a:t>ढाकेर बसेको हुन्छ । यो विशेष प्रकारको ठाडो हुने तन्तु </a:t>
            </a:r>
            <a:r>
              <a:rPr lang="ne-NP" b="1" dirty="0">
                <a:solidFill>
                  <a:srgbClr val="FF0000"/>
                </a:solidFill>
              </a:rPr>
              <a:t>(</a:t>
            </a:r>
            <a:r>
              <a:rPr lang="en-US" b="1" dirty="0">
                <a:solidFill>
                  <a:srgbClr val="FF0000"/>
                </a:solidFill>
              </a:rPr>
              <a:t>Erectile tissue) </a:t>
            </a:r>
            <a:r>
              <a:rPr lang="ne-NP" dirty="0"/>
              <a:t>बाट बनेको सिलिन्डर आकारको </a:t>
            </a:r>
            <a:r>
              <a:rPr lang="ne-NP" dirty="0" smtClean="0"/>
              <a:t>अङ्ग</a:t>
            </a:r>
            <a:r>
              <a:rPr lang="en-US" dirty="0" smtClean="0"/>
              <a:t> </a:t>
            </a:r>
            <a:r>
              <a:rPr lang="ne-NP" dirty="0" smtClean="0"/>
              <a:t>हो।  </a:t>
            </a:r>
            <a:r>
              <a:rPr lang="ne-NP" dirty="0"/>
              <a:t>लिङ्गको टुप्पोमा अलिकति घुमेको त्रिकोण आकारको अङ्ग हुन्छ, जसलाई ग्ल्यान्स पेनिस </a:t>
            </a:r>
            <a:r>
              <a:rPr lang="ne-NP" dirty="0">
                <a:solidFill>
                  <a:srgbClr val="FF0000"/>
                </a:solidFill>
              </a:rPr>
              <a:t>(</a:t>
            </a:r>
            <a:r>
              <a:rPr lang="en-US" dirty="0">
                <a:solidFill>
                  <a:srgbClr val="FF0000"/>
                </a:solidFill>
              </a:rPr>
              <a:t>Glans penis) </a:t>
            </a:r>
            <a:r>
              <a:rPr lang="ne-NP" dirty="0"/>
              <a:t>भनिन्छ, भने यसको माथिपट्टि छालाको यताउता चल्ने तह (</a:t>
            </a:r>
            <a:r>
              <a:rPr lang="en-US" dirty="0"/>
              <a:t>Movable fold) </a:t>
            </a:r>
            <a:r>
              <a:rPr lang="ne-NP" dirty="0"/>
              <a:t>हुन्छ, जसलाई </a:t>
            </a:r>
            <a:r>
              <a:rPr lang="ne-NP" dirty="0">
                <a:solidFill>
                  <a:srgbClr val="FF0000"/>
                </a:solidFill>
              </a:rPr>
              <a:t>फोरस्किन (</a:t>
            </a:r>
            <a:r>
              <a:rPr lang="en-US" dirty="0">
                <a:solidFill>
                  <a:srgbClr val="FF0000"/>
                </a:solidFill>
              </a:rPr>
              <a:t>Foreskin) </a:t>
            </a:r>
            <a:r>
              <a:rPr lang="ne-NP" dirty="0"/>
              <a:t>भनिन्छ । लिङ्गको कार्य यौनक्रियाका बेला उत्तेजित हुनु र शुक्रकीटसहितको वीर्यलाई योनिमा प्रवाह गराउनुका साथै मूत्र फ्याँक्नु हो ।</a:t>
            </a:r>
            <a:endParaRPr lang="en-US" dirty="0"/>
          </a:p>
        </p:txBody>
      </p:sp>
    </p:spTree>
    <p:extLst>
      <p:ext uri="{BB962C8B-B14F-4D97-AF65-F5344CB8AC3E}">
        <p14:creationId xmlns:p14="http://schemas.microsoft.com/office/powerpoint/2010/main" val="2324780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ne-NP" sz="3600" b="1" dirty="0">
                <a:solidFill>
                  <a:srgbClr val="FF0000"/>
                </a:solidFill>
              </a:rPr>
              <a:t>वीर्यस्खलन प्रक्रिया (</a:t>
            </a:r>
            <a:r>
              <a:rPr lang="en-US" sz="3600" b="1" dirty="0">
                <a:solidFill>
                  <a:srgbClr val="FF0000"/>
                </a:solidFill>
              </a:rPr>
              <a:t>Ejaculation Process):</a:t>
            </a:r>
          </a:p>
        </p:txBody>
      </p:sp>
      <p:sp>
        <p:nvSpPr>
          <p:cNvPr id="3" name="Content Placeholder 2"/>
          <p:cNvSpPr>
            <a:spLocks noGrp="1"/>
          </p:cNvSpPr>
          <p:nvPr>
            <p:ph idx="1"/>
          </p:nvPr>
        </p:nvSpPr>
        <p:spPr>
          <a:xfrm>
            <a:off x="152400" y="762000"/>
            <a:ext cx="8839200" cy="5943600"/>
          </a:xfrm>
        </p:spPr>
        <p:txBody>
          <a:bodyPr>
            <a:normAutofit fontScale="77500" lnSpcReduction="20000"/>
          </a:bodyPr>
          <a:lstStyle/>
          <a:p>
            <a:pPr marL="0" indent="0" algn="just">
              <a:buNone/>
            </a:pPr>
            <a:r>
              <a:rPr lang="en-US" dirty="0" smtClean="0"/>
              <a:t>	</a:t>
            </a:r>
            <a:r>
              <a:rPr lang="ne-NP" dirty="0" smtClean="0"/>
              <a:t>यो </a:t>
            </a:r>
            <a:r>
              <a:rPr lang="ne-NP" dirty="0"/>
              <a:t>एक किसिमको उत्तेजित नसाहरूद्वारा सञ्चालित प्रक्रिया हो । यसलाई वीर्यस्खलन प्रक्रिया भनिन्छ । यो प्रक्रिया पुरुष प्रजननका अङ्गहरूको संयोजनद्वारा हुन्छ । यसमा सर्वप्रथम अण्डकोष </a:t>
            </a:r>
            <a:r>
              <a:rPr lang="ne-NP" b="1" dirty="0">
                <a:solidFill>
                  <a:srgbClr val="FF0000"/>
                </a:solidFill>
              </a:rPr>
              <a:t>(</a:t>
            </a:r>
            <a:r>
              <a:rPr lang="en-US" b="1" dirty="0">
                <a:solidFill>
                  <a:srgbClr val="FF0000"/>
                </a:solidFill>
              </a:rPr>
              <a:t>Testis) </a:t>
            </a:r>
            <a:r>
              <a:rPr lang="ne-NP" dirty="0"/>
              <a:t>ले उत्पादन गरेको बीजकोषहरू </a:t>
            </a:r>
            <a:r>
              <a:rPr lang="ne-NP" b="1" dirty="0">
                <a:solidFill>
                  <a:srgbClr val="FF0000"/>
                </a:solidFill>
              </a:rPr>
              <a:t>(</a:t>
            </a:r>
            <a:r>
              <a:rPr lang="en-US" b="1" dirty="0">
                <a:solidFill>
                  <a:srgbClr val="FF0000"/>
                </a:solidFill>
              </a:rPr>
              <a:t>Sperm)</a:t>
            </a:r>
            <a:r>
              <a:rPr lang="en-US" dirty="0"/>
              <a:t> </a:t>
            </a:r>
            <a:r>
              <a:rPr lang="ne-NP" dirty="0"/>
              <a:t>इपिडिडाइमिस </a:t>
            </a:r>
            <a:r>
              <a:rPr lang="ne-NP" b="1" dirty="0">
                <a:solidFill>
                  <a:srgbClr val="FF0000"/>
                </a:solidFill>
              </a:rPr>
              <a:t>(</a:t>
            </a:r>
            <a:r>
              <a:rPr lang="en-US" b="1" dirty="0">
                <a:solidFill>
                  <a:srgbClr val="FF0000"/>
                </a:solidFill>
              </a:rPr>
              <a:t>Epididymis) </a:t>
            </a:r>
            <a:r>
              <a:rPr lang="ne-NP" dirty="0"/>
              <a:t>लाई दिन्छ । यस्तो अवस्थामा उत्तेजनाले गर्दा स्कोरटम </a:t>
            </a:r>
            <a:r>
              <a:rPr lang="ne-NP" b="1" dirty="0">
                <a:solidFill>
                  <a:srgbClr val="FF0000"/>
                </a:solidFill>
              </a:rPr>
              <a:t>(</a:t>
            </a:r>
            <a:r>
              <a:rPr lang="en-US" b="1" dirty="0">
                <a:solidFill>
                  <a:srgbClr val="FF0000"/>
                </a:solidFill>
              </a:rPr>
              <a:t>Scrotum) </a:t>
            </a:r>
            <a:r>
              <a:rPr lang="ne-NP" dirty="0"/>
              <a:t>जोडले खुम्चिन्छ। जसले गर्दा इपिडिडाइमिसमा भएका बीजकोषहरू </a:t>
            </a:r>
            <a:r>
              <a:rPr lang="ne-NP" b="1" dirty="0">
                <a:solidFill>
                  <a:srgbClr val="FF0000"/>
                </a:solidFill>
              </a:rPr>
              <a:t>(</a:t>
            </a:r>
            <a:r>
              <a:rPr lang="en-US" b="1" dirty="0">
                <a:solidFill>
                  <a:srgbClr val="FF0000"/>
                </a:solidFill>
              </a:rPr>
              <a:t>Sperm) </a:t>
            </a:r>
            <a:r>
              <a:rPr lang="ne-NP" dirty="0"/>
              <a:t>शुक्रवाहिनी नली </a:t>
            </a:r>
            <a:r>
              <a:rPr lang="ne-NP" b="1" dirty="0">
                <a:solidFill>
                  <a:srgbClr val="FF0000"/>
                </a:solidFill>
              </a:rPr>
              <a:t>(</a:t>
            </a:r>
            <a:r>
              <a:rPr lang="en-US" b="1" dirty="0">
                <a:solidFill>
                  <a:srgbClr val="FF0000"/>
                </a:solidFill>
              </a:rPr>
              <a:t>Vas deferens) </a:t>
            </a:r>
            <a:r>
              <a:rPr lang="ne-NP" dirty="0"/>
              <a:t>को माध्यमले वीर्यथैलीहरू </a:t>
            </a:r>
            <a:r>
              <a:rPr lang="ne-NP" b="1" dirty="0" smtClean="0">
                <a:solidFill>
                  <a:srgbClr val="FF0000"/>
                </a:solidFill>
              </a:rPr>
              <a:t>(</a:t>
            </a:r>
            <a:r>
              <a:rPr lang="en-US" b="1" dirty="0" smtClean="0">
                <a:solidFill>
                  <a:srgbClr val="FF0000"/>
                </a:solidFill>
              </a:rPr>
              <a:t>Seminal vesicles) </a:t>
            </a:r>
            <a:r>
              <a:rPr lang="ne-NP" dirty="0" smtClean="0"/>
              <a:t>मा </a:t>
            </a:r>
            <a:r>
              <a:rPr lang="ne-NP" dirty="0"/>
              <a:t>आएर वीर्यथैलीहरूले उत्पादन गरेको वीर्यरस </a:t>
            </a:r>
            <a:r>
              <a:rPr lang="ne-NP" b="1" dirty="0">
                <a:solidFill>
                  <a:srgbClr val="FF0000"/>
                </a:solidFill>
              </a:rPr>
              <a:t>(</a:t>
            </a:r>
            <a:r>
              <a:rPr lang="en-US" b="1" dirty="0">
                <a:solidFill>
                  <a:srgbClr val="FF0000"/>
                </a:solidFill>
              </a:rPr>
              <a:t>Seminal fluid) </a:t>
            </a:r>
            <a:r>
              <a:rPr lang="ne-NP" dirty="0"/>
              <a:t>लाई लिएर शुक्रवाहिनीनलीसँग जोडिएको स्खलन नली </a:t>
            </a:r>
            <a:r>
              <a:rPr lang="ne-NP" b="1" dirty="0">
                <a:solidFill>
                  <a:srgbClr val="FF0000"/>
                </a:solidFill>
              </a:rPr>
              <a:t>(</a:t>
            </a:r>
            <a:r>
              <a:rPr lang="en-US" b="1" dirty="0">
                <a:solidFill>
                  <a:srgbClr val="FF0000"/>
                </a:solidFill>
              </a:rPr>
              <a:t>Ejaculatory duct) </a:t>
            </a:r>
            <a:r>
              <a:rPr lang="ne-NP" dirty="0"/>
              <a:t>हुँदै मूत्रद्वार भएर ग्ल्यान्स पेनिस </a:t>
            </a:r>
            <a:r>
              <a:rPr lang="ne-NP" b="1" dirty="0">
                <a:solidFill>
                  <a:srgbClr val="FF0000"/>
                </a:solidFill>
              </a:rPr>
              <a:t>(</a:t>
            </a:r>
            <a:r>
              <a:rPr lang="en-US" b="1" dirty="0">
                <a:solidFill>
                  <a:srgbClr val="FF0000"/>
                </a:solidFill>
              </a:rPr>
              <a:t>Glans penis) </a:t>
            </a:r>
            <a:r>
              <a:rPr lang="ne-NP" dirty="0"/>
              <a:t>बाट बाहिर निस्किन्छ । यसरी वीर्यस्खलनका बेलामा स्कोरटम थैलीका साथसाथै वीर्यथैली, स्खलन नली र प्रोस्टेट ग्रन्थि </a:t>
            </a:r>
            <a:r>
              <a:rPr lang="ne-NP" b="1" dirty="0">
                <a:solidFill>
                  <a:srgbClr val="FF0000"/>
                </a:solidFill>
              </a:rPr>
              <a:t>(</a:t>
            </a:r>
            <a:r>
              <a:rPr lang="en-US" b="1" dirty="0">
                <a:solidFill>
                  <a:srgbClr val="FF0000"/>
                </a:solidFill>
              </a:rPr>
              <a:t>Prostate gland)</a:t>
            </a:r>
            <a:r>
              <a:rPr lang="en-US" dirty="0"/>
              <a:t> </a:t>
            </a:r>
            <a:r>
              <a:rPr lang="ne-NP" dirty="0" smtClean="0"/>
              <a:t>पनि</a:t>
            </a:r>
            <a:r>
              <a:rPr lang="en-US" dirty="0" smtClean="0"/>
              <a:t> </a:t>
            </a:r>
            <a:r>
              <a:rPr lang="ne-NP" dirty="0"/>
              <a:t>खुम्चिन्छन् </a:t>
            </a:r>
            <a:r>
              <a:rPr lang="ne-NP" dirty="0" smtClean="0"/>
              <a:t>जसले गर्दा शुक्रकीट जोडले बाहिर निस्कन्छ, यसरी बीजकोषहरूसहितको </a:t>
            </a:r>
            <a:r>
              <a:rPr lang="ne-NP" dirty="0"/>
              <a:t>वीर्यरस योनिभित्र वा लिङ्गबाट बाहिर निस्कने प्रक्रियालाई </a:t>
            </a:r>
            <a:r>
              <a:rPr lang="ne-NP" b="1" dirty="0">
                <a:solidFill>
                  <a:srgbClr val="FF0000"/>
                </a:solidFill>
              </a:rPr>
              <a:t>वीर्यस्खलन प्रक्रिया (</a:t>
            </a:r>
            <a:r>
              <a:rPr lang="en-US" b="1" dirty="0">
                <a:solidFill>
                  <a:srgbClr val="FF0000"/>
                </a:solidFill>
              </a:rPr>
              <a:t>Ejaculation process) </a:t>
            </a:r>
            <a:r>
              <a:rPr lang="ne-NP" dirty="0"/>
              <a:t>भनिन्छ । यो प्रक्रियालाई पिट्युटरी ग्रन्थिको अगाडिको खण्ड (</a:t>
            </a:r>
            <a:r>
              <a:rPr lang="en-US" dirty="0"/>
              <a:t>Anterior lobe of pituitary gland) </a:t>
            </a:r>
            <a:r>
              <a:rPr lang="ne-NP" dirty="0"/>
              <a:t>ले उत्पादन गर्ने र गोनाडोट्रोफिक (</a:t>
            </a:r>
            <a:r>
              <a:rPr lang="en-US" dirty="0"/>
              <a:t>Gonadotrophic) </a:t>
            </a:r>
            <a:r>
              <a:rPr lang="ne-NP" dirty="0" smtClean="0"/>
              <a:t>नामको </a:t>
            </a:r>
            <a:r>
              <a:rPr lang="ne-NP" dirty="0"/>
              <a:t>हर्मोनले नियन्त्रण गरेको हुन्छ </a:t>
            </a:r>
            <a:r>
              <a:rPr lang="ne-NP" dirty="0" smtClean="0"/>
              <a:t>।</a:t>
            </a:r>
            <a:endParaRPr lang="en-US" dirty="0" smtClean="0"/>
          </a:p>
        </p:txBody>
      </p:sp>
    </p:spTree>
    <p:extLst>
      <p:ext uri="{BB962C8B-B14F-4D97-AF65-F5344CB8AC3E}">
        <p14:creationId xmlns:p14="http://schemas.microsoft.com/office/powerpoint/2010/main" val="3813551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Ejaculation process</a:t>
            </a:r>
            <a:endParaRPr lang="en-US" dirty="0"/>
          </a:p>
        </p:txBody>
      </p:sp>
      <p:sp>
        <p:nvSpPr>
          <p:cNvPr id="3" name="Content Placeholder 2"/>
          <p:cNvSpPr>
            <a:spLocks noGrp="1"/>
          </p:cNvSpPr>
          <p:nvPr>
            <p:ph idx="1"/>
          </p:nvPr>
        </p:nvSpPr>
        <p:spPr>
          <a:xfrm>
            <a:off x="0" y="1600200"/>
            <a:ext cx="9067800" cy="4525963"/>
          </a:xfrm>
        </p:spPr>
        <p:txBody>
          <a:bodyPr/>
          <a:lstStyle/>
          <a:p>
            <a:pPr marL="0" indent="0">
              <a:buNone/>
            </a:pPr>
            <a:r>
              <a:rPr lang="ne-NP" b="1" dirty="0">
                <a:solidFill>
                  <a:srgbClr val="FF0000"/>
                </a:solidFill>
              </a:rPr>
              <a:t>(</a:t>
            </a:r>
            <a:r>
              <a:rPr lang="en-US" b="1" dirty="0">
                <a:solidFill>
                  <a:srgbClr val="FF0000"/>
                </a:solidFill>
              </a:rPr>
              <a:t>Testis) </a:t>
            </a:r>
            <a:r>
              <a:rPr lang="ne-NP" b="1" dirty="0" smtClean="0">
                <a:solidFill>
                  <a:srgbClr val="FF0000"/>
                </a:solidFill>
              </a:rPr>
              <a:t>	 (</a:t>
            </a:r>
            <a:r>
              <a:rPr lang="en-US" b="1" dirty="0">
                <a:solidFill>
                  <a:srgbClr val="FF0000"/>
                </a:solidFill>
              </a:rPr>
              <a:t>Sperm</a:t>
            </a:r>
            <a:r>
              <a:rPr lang="en-US" b="1" dirty="0" smtClean="0">
                <a:solidFill>
                  <a:srgbClr val="FF0000"/>
                </a:solidFill>
              </a:rPr>
              <a:t>)</a:t>
            </a:r>
            <a:r>
              <a:rPr lang="ne-NP" b="1" dirty="0" smtClean="0">
                <a:solidFill>
                  <a:srgbClr val="FF0000"/>
                </a:solidFill>
              </a:rPr>
              <a:t>	</a:t>
            </a:r>
            <a:r>
              <a:rPr lang="en-US" dirty="0" smtClean="0"/>
              <a:t> </a:t>
            </a:r>
            <a:r>
              <a:rPr lang="ne-NP" dirty="0" smtClean="0"/>
              <a:t>	</a:t>
            </a:r>
            <a:r>
              <a:rPr lang="ne-NP" b="1" dirty="0" smtClean="0">
                <a:solidFill>
                  <a:srgbClr val="FF0000"/>
                </a:solidFill>
              </a:rPr>
              <a:t>(</a:t>
            </a:r>
            <a:r>
              <a:rPr lang="en-US" b="1" dirty="0">
                <a:solidFill>
                  <a:srgbClr val="FF0000"/>
                </a:solidFill>
              </a:rPr>
              <a:t>Epididymis</a:t>
            </a:r>
            <a:r>
              <a:rPr lang="en-US" b="1" dirty="0" smtClean="0">
                <a:solidFill>
                  <a:srgbClr val="FF0000"/>
                </a:solidFill>
              </a:rPr>
              <a:t>)</a:t>
            </a:r>
            <a:r>
              <a:rPr lang="ne-NP" b="1" dirty="0" smtClean="0">
                <a:solidFill>
                  <a:srgbClr val="FF0000"/>
                </a:solidFill>
              </a:rPr>
              <a:t>	</a:t>
            </a:r>
            <a:r>
              <a:rPr lang="en-US" b="1" dirty="0" smtClean="0">
                <a:solidFill>
                  <a:srgbClr val="FF0000"/>
                </a:solidFill>
              </a:rPr>
              <a:t> </a:t>
            </a:r>
            <a:r>
              <a:rPr lang="ne-NP" b="1" dirty="0">
                <a:solidFill>
                  <a:srgbClr val="FF0000"/>
                </a:solidFill>
              </a:rPr>
              <a:t>(</a:t>
            </a:r>
            <a:r>
              <a:rPr lang="en-US" b="1" dirty="0">
                <a:solidFill>
                  <a:srgbClr val="FF0000"/>
                </a:solidFill>
              </a:rPr>
              <a:t>Scrotum</a:t>
            </a:r>
            <a:r>
              <a:rPr lang="en-US" b="1" dirty="0" smtClean="0">
                <a:solidFill>
                  <a:srgbClr val="FF0000"/>
                </a:solidFill>
              </a:rPr>
              <a:t>)</a:t>
            </a:r>
            <a:r>
              <a:rPr lang="ne-NP" b="1" dirty="0" smtClean="0">
                <a:solidFill>
                  <a:srgbClr val="FF0000"/>
                </a:solidFill>
              </a:rPr>
              <a:t>		</a:t>
            </a:r>
            <a:r>
              <a:rPr lang="en-US" b="1" dirty="0" smtClean="0">
                <a:solidFill>
                  <a:srgbClr val="FF0000"/>
                </a:solidFill>
              </a:rPr>
              <a:t> </a:t>
            </a:r>
            <a:r>
              <a:rPr lang="ne-NP" b="1" dirty="0">
                <a:solidFill>
                  <a:srgbClr val="FF0000"/>
                </a:solidFill>
              </a:rPr>
              <a:t>(</a:t>
            </a:r>
            <a:r>
              <a:rPr lang="en-US" b="1" dirty="0">
                <a:solidFill>
                  <a:srgbClr val="FF0000"/>
                </a:solidFill>
              </a:rPr>
              <a:t>Sperm) </a:t>
            </a:r>
            <a:r>
              <a:rPr lang="ne-NP" b="1" dirty="0" smtClean="0">
                <a:solidFill>
                  <a:srgbClr val="FF0000"/>
                </a:solidFill>
              </a:rPr>
              <a:t>		(</a:t>
            </a:r>
            <a:r>
              <a:rPr lang="en-US" b="1" dirty="0">
                <a:solidFill>
                  <a:srgbClr val="FF0000"/>
                </a:solidFill>
              </a:rPr>
              <a:t>Vas deferens) </a:t>
            </a:r>
            <a:endParaRPr lang="ne-NP" b="1" dirty="0" smtClean="0">
              <a:solidFill>
                <a:srgbClr val="FF0000"/>
              </a:solidFill>
            </a:endParaRPr>
          </a:p>
          <a:p>
            <a:pPr marL="0" indent="0">
              <a:buNone/>
            </a:pPr>
            <a:r>
              <a:rPr lang="ne-NP" b="1" dirty="0" smtClean="0">
                <a:solidFill>
                  <a:srgbClr val="FF0000"/>
                </a:solidFill>
              </a:rPr>
              <a:t>(</a:t>
            </a:r>
            <a:r>
              <a:rPr lang="en-US" b="1" dirty="0">
                <a:solidFill>
                  <a:srgbClr val="FF0000"/>
                </a:solidFill>
              </a:rPr>
              <a:t>Seminal vesicles) </a:t>
            </a:r>
            <a:r>
              <a:rPr lang="ne-NP" b="1" dirty="0" smtClean="0">
                <a:solidFill>
                  <a:srgbClr val="FF0000"/>
                </a:solidFill>
              </a:rPr>
              <a:t>		(</a:t>
            </a:r>
            <a:r>
              <a:rPr lang="en-US" b="1" dirty="0">
                <a:solidFill>
                  <a:srgbClr val="FF0000"/>
                </a:solidFill>
              </a:rPr>
              <a:t>Seminal fluid) </a:t>
            </a:r>
            <a:r>
              <a:rPr lang="ne-NP" b="1" dirty="0" smtClean="0">
                <a:solidFill>
                  <a:srgbClr val="FF0000"/>
                </a:solidFill>
              </a:rPr>
              <a:t>		(</a:t>
            </a:r>
            <a:r>
              <a:rPr lang="en-US" b="1" dirty="0">
                <a:solidFill>
                  <a:srgbClr val="FF0000"/>
                </a:solidFill>
              </a:rPr>
              <a:t>Ejaculatory duct) </a:t>
            </a:r>
            <a:r>
              <a:rPr lang="ne-NP" b="1" dirty="0" smtClean="0">
                <a:solidFill>
                  <a:srgbClr val="FF0000"/>
                </a:solidFill>
              </a:rPr>
              <a:t>		(</a:t>
            </a:r>
            <a:r>
              <a:rPr lang="en-US" b="1" dirty="0">
                <a:solidFill>
                  <a:srgbClr val="FF0000"/>
                </a:solidFill>
              </a:rPr>
              <a:t>Glans penis) </a:t>
            </a:r>
            <a:endParaRPr lang="en-US" dirty="0"/>
          </a:p>
          <a:p>
            <a:pPr marL="0" indent="0">
              <a:buNone/>
            </a:pPr>
            <a:endParaRPr lang="en-US" dirty="0"/>
          </a:p>
        </p:txBody>
      </p:sp>
      <p:sp>
        <p:nvSpPr>
          <p:cNvPr id="4" name="Right Arrow 3"/>
          <p:cNvSpPr/>
          <p:nvPr/>
        </p:nvSpPr>
        <p:spPr>
          <a:xfrm>
            <a:off x="1371600" y="1783081"/>
            <a:ext cx="6477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Right Arrow 4"/>
          <p:cNvSpPr/>
          <p:nvPr/>
        </p:nvSpPr>
        <p:spPr>
          <a:xfrm>
            <a:off x="3657600" y="17526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 name="Right Arrow 5"/>
          <p:cNvSpPr/>
          <p:nvPr/>
        </p:nvSpPr>
        <p:spPr>
          <a:xfrm>
            <a:off x="7239000" y="1859280"/>
            <a:ext cx="1224395"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Right Arrow 6"/>
          <p:cNvSpPr/>
          <p:nvPr/>
        </p:nvSpPr>
        <p:spPr>
          <a:xfrm>
            <a:off x="1981200" y="2316481"/>
            <a:ext cx="8382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8" name="Right Arrow 7"/>
          <p:cNvSpPr/>
          <p:nvPr/>
        </p:nvSpPr>
        <p:spPr>
          <a:xfrm flipV="1">
            <a:off x="4419600" y="2286000"/>
            <a:ext cx="914400" cy="169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 name="Right Arrow 9"/>
          <p:cNvSpPr/>
          <p:nvPr/>
        </p:nvSpPr>
        <p:spPr>
          <a:xfrm>
            <a:off x="8153400" y="2346962"/>
            <a:ext cx="604405" cy="167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ight Arrow 10"/>
          <p:cNvSpPr/>
          <p:nvPr/>
        </p:nvSpPr>
        <p:spPr>
          <a:xfrm>
            <a:off x="3352800" y="2819400"/>
            <a:ext cx="1219200" cy="350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2" name="Right Arrow 11"/>
          <p:cNvSpPr/>
          <p:nvPr/>
        </p:nvSpPr>
        <p:spPr>
          <a:xfrm>
            <a:off x="7239000" y="2895600"/>
            <a:ext cx="121660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Right Arrow 12"/>
          <p:cNvSpPr/>
          <p:nvPr/>
        </p:nvSpPr>
        <p:spPr>
          <a:xfrm>
            <a:off x="4222172" y="3352800"/>
            <a:ext cx="1111828" cy="31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3482499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Female </a:t>
            </a:r>
            <a:r>
              <a:rPr lang="en-US" b="1" dirty="0">
                <a:solidFill>
                  <a:schemeClr val="tx2"/>
                </a:solidFill>
              </a:rPr>
              <a:t>Reproductive System </a:t>
            </a:r>
            <a:r>
              <a:rPr lang="en-US" b="1" dirty="0">
                <a:solidFill>
                  <a:schemeClr val="tx2"/>
                </a:solidFill>
                <a:latin typeface="Preeti" pitchFamily="2" charset="0"/>
              </a:rPr>
              <a:t>- :</a:t>
            </a:r>
            <a:r>
              <a:rPr lang="en-US" b="1" dirty="0" err="1">
                <a:solidFill>
                  <a:schemeClr val="tx2"/>
                </a:solidFill>
                <a:latin typeface="Preeti" pitchFamily="2" charset="0"/>
              </a:rPr>
              <a:t>qL</a:t>
            </a:r>
            <a:r>
              <a:rPr lang="en-US" b="1" dirty="0">
                <a:solidFill>
                  <a:schemeClr val="tx2"/>
                </a:solidFill>
                <a:latin typeface="Preeti" pitchFamily="2" charset="0"/>
              </a:rPr>
              <a:t> </a:t>
            </a:r>
            <a:r>
              <a:rPr lang="en-US" b="1" dirty="0" err="1">
                <a:solidFill>
                  <a:schemeClr val="tx2"/>
                </a:solidFill>
                <a:latin typeface="Preeti" pitchFamily="2" charset="0"/>
              </a:rPr>
              <a:t>k|hgg</a:t>
            </a:r>
            <a:r>
              <a:rPr lang="en-US" b="1" dirty="0">
                <a:solidFill>
                  <a:schemeClr val="tx2"/>
                </a:solidFill>
                <a:latin typeface="Preeti" pitchFamily="2" charset="0"/>
              </a:rPr>
              <a:t> k|0ffnL_</a:t>
            </a:r>
            <a:r>
              <a:rPr lang="en-US" b="1" dirty="0">
                <a:solidFill>
                  <a:schemeClr val="tx2"/>
                </a:solidFill>
              </a:rPr>
              <a:t> </a:t>
            </a:r>
            <a:br>
              <a:rPr lang="en-US" b="1" dirty="0">
                <a:solidFill>
                  <a:schemeClr val="tx2"/>
                </a:solidFill>
              </a:rPr>
            </a:br>
            <a:endParaRPr lang="en-US" dirty="0"/>
          </a:p>
        </p:txBody>
      </p:sp>
      <p:sp>
        <p:nvSpPr>
          <p:cNvPr id="3" name="Content Placeholder 2"/>
          <p:cNvSpPr>
            <a:spLocks noGrp="1"/>
          </p:cNvSpPr>
          <p:nvPr>
            <p:ph idx="1"/>
          </p:nvPr>
        </p:nvSpPr>
        <p:spPr/>
        <p:txBody>
          <a:bodyPr/>
          <a:lstStyle/>
          <a:p>
            <a:pPr marL="514350" indent="-514350">
              <a:buAutoNum type="hindiNumPeriod"/>
            </a:pPr>
            <a:r>
              <a:rPr lang="ne-NP" dirty="0" smtClean="0">
                <a:solidFill>
                  <a:srgbClr val="FF0000"/>
                </a:solidFill>
              </a:rPr>
              <a:t>बाह्य </a:t>
            </a:r>
            <a:r>
              <a:rPr lang="ne-NP" dirty="0">
                <a:solidFill>
                  <a:srgbClr val="FF0000"/>
                </a:solidFill>
              </a:rPr>
              <a:t>प्रजनन अङ्गहरू (</a:t>
            </a:r>
            <a:r>
              <a:rPr lang="en-US" dirty="0">
                <a:solidFill>
                  <a:srgbClr val="FF0000"/>
                </a:solidFill>
              </a:rPr>
              <a:t>External Reproductive </a:t>
            </a:r>
            <a:r>
              <a:rPr lang="en-US" dirty="0" smtClean="0">
                <a:solidFill>
                  <a:srgbClr val="FF0000"/>
                </a:solidFill>
              </a:rPr>
              <a:t>Organs</a:t>
            </a:r>
            <a:r>
              <a:rPr lang="ne-NP" dirty="0" smtClean="0">
                <a:solidFill>
                  <a:srgbClr val="FF0000"/>
                </a:solidFill>
              </a:rPr>
              <a:t>)</a:t>
            </a:r>
          </a:p>
          <a:p>
            <a:pPr marL="514350" indent="-514350">
              <a:buAutoNum type="hindiNumPeriod"/>
            </a:pPr>
            <a:r>
              <a:rPr lang="ne-NP" dirty="0" smtClean="0">
                <a:solidFill>
                  <a:srgbClr val="FF0000"/>
                </a:solidFill>
              </a:rPr>
              <a:t>आन्तरिक </a:t>
            </a:r>
            <a:r>
              <a:rPr lang="ne-NP" dirty="0">
                <a:solidFill>
                  <a:srgbClr val="FF0000"/>
                </a:solidFill>
              </a:rPr>
              <a:t>प्रजनन अङ्गहरू (</a:t>
            </a:r>
            <a:r>
              <a:rPr lang="en-US" dirty="0">
                <a:solidFill>
                  <a:srgbClr val="FF0000"/>
                </a:solidFill>
              </a:rPr>
              <a:t>Internal Reproductive Organs)</a:t>
            </a:r>
          </a:p>
        </p:txBody>
      </p:sp>
    </p:spTree>
    <p:extLst>
      <p:ext uri="{BB962C8B-B14F-4D97-AF65-F5344CB8AC3E}">
        <p14:creationId xmlns:p14="http://schemas.microsoft.com/office/powerpoint/2010/main" val="3888463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639762"/>
          </a:xfrm>
        </p:spPr>
        <p:txBody>
          <a:bodyPr>
            <a:normAutofit fontScale="90000"/>
          </a:bodyPr>
          <a:lstStyle/>
          <a:p>
            <a:pPr marL="514350" lvl="0" indent="-514350">
              <a:spcBef>
                <a:spcPct val="20000"/>
              </a:spcBef>
            </a:pPr>
            <a:r>
              <a:rPr lang="ne-NP" sz="3200" b="1" dirty="0" smtClean="0">
                <a:solidFill>
                  <a:srgbClr val="FF0000"/>
                </a:solidFill>
                <a:ea typeface="+mn-ea"/>
              </a:rPr>
              <a:t/>
            </a:r>
            <a:br>
              <a:rPr lang="ne-NP" sz="3200" b="1" dirty="0" smtClean="0">
                <a:solidFill>
                  <a:srgbClr val="FF0000"/>
                </a:solidFill>
                <a:ea typeface="+mn-ea"/>
              </a:rPr>
            </a:br>
            <a:r>
              <a:rPr lang="ne-NP" sz="3200" b="1" dirty="0" smtClean="0">
                <a:solidFill>
                  <a:srgbClr val="FF0000"/>
                </a:solidFill>
                <a:ea typeface="+mn-ea"/>
              </a:rPr>
              <a:t/>
            </a:r>
            <a:br>
              <a:rPr lang="ne-NP" sz="3200" b="1" dirty="0" smtClean="0">
                <a:solidFill>
                  <a:srgbClr val="FF0000"/>
                </a:solidFill>
                <a:ea typeface="+mn-ea"/>
              </a:rPr>
            </a:br>
            <a:r>
              <a:rPr lang="ne-NP" sz="3100" b="1" dirty="0" smtClean="0">
                <a:solidFill>
                  <a:srgbClr val="FF0000"/>
                </a:solidFill>
                <a:ea typeface="+mn-ea"/>
              </a:rPr>
              <a:t>बाह्य </a:t>
            </a:r>
            <a:r>
              <a:rPr lang="ne-NP" sz="3100" b="1" dirty="0">
                <a:solidFill>
                  <a:srgbClr val="FF0000"/>
                </a:solidFill>
                <a:ea typeface="+mn-ea"/>
              </a:rPr>
              <a:t>प्रजनन अङ्गहरू (</a:t>
            </a:r>
            <a:r>
              <a:rPr lang="en-US" sz="3100" b="1" dirty="0">
                <a:solidFill>
                  <a:srgbClr val="FF0000"/>
                </a:solidFill>
                <a:ea typeface="+mn-ea"/>
                <a:cs typeface="+mn-cs"/>
              </a:rPr>
              <a:t>External Reproductive Organs</a:t>
            </a:r>
            <a:r>
              <a:rPr lang="ne-NP" sz="3100" b="1" dirty="0">
                <a:solidFill>
                  <a:srgbClr val="FF0000"/>
                </a:solidFill>
                <a:ea typeface="+mn-ea"/>
              </a:rPr>
              <a:t>)</a:t>
            </a:r>
            <a:br>
              <a:rPr lang="ne-NP" sz="3100" b="1" dirty="0">
                <a:solidFill>
                  <a:srgbClr val="FF0000"/>
                </a:solidFill>
                <a:ea typeface="+mn-ea"/>
              </a:rPr>
            </a:br>
            <a:endParaRPr lang="en-US" b="1"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19200"/>
            <a:ext cx="8458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24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e-NP" dirty="0" smtClean="0">
                <a:solidFill>
                  <a:srgbClr val="FF0000"/>
                </a:solidFill>
              </a:rPr>
              <a:t/>
            </a:r>
            <a:br>
              <a:rPr lang="ne-NP" dirty="0" smtClean="0">
                <a:solidFill>
                  <a:srgbClr val="FF0000"/>
                </a:solidFill>
              </a:rPr>
            </a:br>
            <a:r>
              <a:rPr lang="ne-NP" dirty="0" smtClean="0">
                <a:solidFill>
                  <a:srgbClr val="FF0000"/>
                </a:solidFill>
              </a:rPr>
              <a:t>बाह्य </a:t>
            </a:r>
            <a:r>
              <a:rPr lang="ne-NP" dirty="0">
                <a:solidFill>
                  <a:srgbClr val="FF0000"/>
                </a:solidFill>
              </a:rPr>
              <a:t>प्रजनन अङ्गहरू (</a:t>
            </a:r>
            <a:r>
              <a:rPr lang="en-US" dirty="0">
                <a:solidFill>
                  <a:srgbClr val="FF0000"/>
                </a:solidFill>
              </a:rPr>
              <a:t>External Reproductive Organs</a:t>
            </a:r>
            <a:r>
              <a:rPr lang="ne-NP" dirty="0">
                <a:solidFill>
                  <a:srgbClr val="FF0000"/>
                </a:solidFill>
              </a:rPr>
              <a:t>)</a:t>
            </a:r>
            <a:br>
              <a:rPr lang="ne-NP" dirty="0">
                <a:solidFill>
                  <a:srgbClr val="FF0000"/>
                </a:solidFill>
              </a:rPr>
            </a:br>
            <a:endParaRPr lang="en-US" dirty="0"/>
          </a:p>
        </p:txBody>
      </p:sp>
      <p:sp>
        <p:nvSpPr>
          <p:cNvPr id="3" name="Content Placeholder 2"/>
          <p:cNvSpPr>
            <a:spLocks noGrp="1"/>
          </p:cNvSpPr>
          <p:nvPr>
            <p:ph idx="1"/>
          </p:nvPr>
        </p:nvSpPr>
        <p:spPr>
          <a:xfrm>
            <a:off x="228600" y="1600200"/>
            <a:ext cx="8686800" cy="4953000"/>
          </a:xfrm>
        </p:spPr>
        <p:txBody>
          <a:bodyPr>
            <a:normAutofit lnSpcReduction="10000"/>
          </a:bodyPr>
          <a:lstStyle/>
          <a:p>
            <a:pPr marL="0" indent="0">
              <a:buNone/>
            </a:pPr>
            <a:r>
              <a:rPr lang="ne-NP" dirty="0"/>
              <a:t>१. मोन्स प्यूबिस (</a:t>
            </a:r>
            <a:r>
              <a:rPr lang="en-US" dirty="0"/>
              <a:t>Mons Pubis)</a:t>
            </a:r>
          </a:p>
          <a:p>
            <a:pPr marL="0" indent="0">
              <a:buNone/>
            </a:pPr>
            <a:r>
              <a:rPr lang="ne-NP" dirty="0"/>
              <a:t>२. वाह्य ओष्ठ (</a:t>
            </a:r>
            <a:r>
              <a:rPr lang="en-US" dirty="0"/>
              <a:t>Labia </a:t>
            </a:r>
            <a:r>
              <a:rPr lang="en-US" dirty="0" err="1"/>
              <a:t>Majora</a:t>
            </a:r>
            <a:r>
              <a:rPr lang="en-US" dirty="0"/>
              <a:t>)</a:t>
            </a:r>
          </a:p>
          <a:p>
            <a:pPr marL="0" indent="0">
              <a:buNone/>
            </a:pPr>
            <a:r>
              <a:rPr lang="ne-NP" dirty="0"/>
              <a:t>३. अन्तः ओष्ठ (</a:t>
            </a:r>
            <a:r>
              <a:rPr lang="en-US" dirty="0"/>
              <a:t>Labia </a:t>
            </a:r>
            <a:r>
              <a:rPr lang="en-US" dirty="0" err="1"/>
              <a:t>Minora</a:t>
            </a:r>
            <a:r>
              <a:rPr lang="en-US" dirty="0"/>
              <a:t> )</a:t>
            </a:r>
          </a:p>
          <a:p>
            <a:pPr marL="0" indent="0">
              <a:buNone/>
            </a:pPr>
            <a:r>
              <a:rPr lang="ne-NP" dirty="0"/>
              <a:t>४. योनि अङ्कुर (</a:t>
            </a:r>
            <a:r>
              <a:rPr lang="en-US" dirty="0"/>
              <a:t>Clitoris)</a:t>
            </a:r>
          </a:p>
          <a:p>
            <a:pPr marL="0" indent="0">
              <a:buNone/>
            </a:pPr>
            <a:r>
              <a:rPr lang="ne-NP" dirty="0"/>
              <a:t>५. भेस्टिबुल (</a:t>
            </a:r>
            <a:r>
              <a:rPr lang="en-US" dirty="0"/>
              <a:t>Vestibule)</a:t>
            </a:r>
          </a:p>
          <a:p>
            <a:pPr marL="0" indent="0">
              <a:buNone/>
            </a:pPr>
            <a:r>
              <a:rPr lang="ne-NP" dirty="0"/>
              <a:t>६. हाइमन (</a:t>
            </a:r>
            <a:r>
              <a:rPr lang="en-US" dirty="0"/>
              <a:t>Hymen)</a:t>
            </a:r>
          </a:p>
          <a:p>
            <a:pPr marL="0" indent="0">
              <a:buNone/>
            </a:pPr>
            <a:r>
              <a:rPr lang="ne-NP" dirty="0"/>
              <a:t>७. ग्रेटर थेस्टिबुलर ग्रन्थि (</a:t>
            </a:r>
            <a:r>
              <a:rPr lang="en-US" dirty="0"/>
              <a:t>Greater Vestibular Gland)</a:t>
            </a:r>
          </a:p>
          <a:p>
            <a:pPr marL="0" indent="0">
              <a:buNone/>
            </a:pPr>
            <a:r>
              <a:rPr lang="ne-NP" dirty="0"/>
              <a:t>८. पेरिनियम (</a:t>
            </a:r>
            <a:r>
              <a:rPr lang="en-US" dirty="0"/>
              <a:t>Perineum)</a:t>
            </a:r>
          </a:p>
        </p:txBody>
      </p:sp>
    </p:spTree>
    <p:extLst>
      <p:ext uri="{BB962C8B-B14F-4D97-AF65-F5344CB8AC3E}">
        <p14:creationId xmlns:p14="http://schemas.microsoft.com/office/powerpoint/2010/main" val="118095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lnSpcReduction="10000"/>
          </a:bodyPr>
          <a:lstStyle/>
          <a:p>
            <a:pPr marL="514350" indent="-514350" algn="just">
              <a:buAutoNum type="hindiNumPeriod"/>
            </a:pPr>
            <a:r>
              <a:rPr lang="ne-NP" b="1" dirty="0" smtClean="0">
                <a:solidFill>
                  <a:srgbClr val="FF0000"/>
                </a:solidFill>
              </a:rPr>
              <a:t>मोन्स </a:t>
            </a:r>
            <a:r>
              <a:rPr lang="ne-NP" b="1" dirty="0">
                <a:solidFill>
                  <a:srgbClr val="FF0000"/>
                </a:solidFill>
              </a:rPr>
              <a:t>प्यूबिस (</a:t>
            </a:r>
            <a:r>
              <a:rPr lang="en-US" b="1" dirty="0">
                <a:solidFill>
                  <a:srgbClr val="FF0000"/>
                </a:solidFill>
              </a:rPr>
              <a:t>Mons Pubis ) </a:t>
            </a:r>
            <a:r>
              <a:rPr lang="en-US" b="1" dirty="0" smtClean="0">
                <a:solidFill>
                  <a:srgbClr val="FF0000"/>
                </a:solidFill>
              </a:rPr>
              <a:t>:</a:t>
            </a:r>
            <a:endParaRPr lang="ne-NP" b="1" dirty="0" smtClean="0">
              <a:solidFill>
                <a:srgbClr val="FF0000"/>
              </a:solidFill>
            </a:endParaRPr>
          </a:p>
          <a:p>
            <a:pPr marL="0" indent="0" algn="just">
              <a:buNone/>
            </a:pPr>
            <a:r>
              <a:rPr lang="ne-NP" b="1" dirty="0">
                <a:solidFill>
                  <a:srgbClr val="FF0000"/>
                </a:solidFill>
              </a:rPr>
              <a:t>	</a:t>
            </a:r>
            <a:r>
              <a:rPr lang="en-US" b="1" dirty="0" smtClean="0">
                <a:solidFill>
                  <a:srgbClr val="FF0000"/>
                </a:solidFill>
              </a:rPr>
              <a:t> </a:t>
            </a:r>
            <a:r>
              <a:rPr lang="ne-NP" dirty="0" smtClean="0"/>
              <a:t>यौनी को अगाडिपट्टि </a:t>
            </a:r>
            <a:r>
              <a:rPr lang="ne-NP" dirty="0"/>
              <a:t>रहेको छालाले ढाकेको बोसोको गद्दा (</a:t>
            </a:r>
            <a:r>
              <a:rPr lang="en-US" dirty="0"/>
              <a:t>Pad of fat) </a:t>
            </a:r>
            <a:r>
              <a:rPr lang="ne-NP" dirty="0"/>
              <a:t>लाई मोन्स प्यूबिस भनिन्छ । यौवनावस्था सुरु भएपछि यो भाग रौंले ढाकिन्छ </a:t>
            </a:r>
            <a:r>
              <a:rPr lang="ne-NP" dirty="0" smtClean="0"/>
              <a:t>।</a:t>
            </a:r>
          </a:p>
          <a:p>
            <a:pPr marL="514350" indent="-514350" algn="just">
              <a:buAutoNum type="hindiNumPeriod" startAt="2"/>
            </a:pPr>
            <a:r>
              <a:rPr lang="ne-NP" b="1" dirty="0" smtClean="0">
                <a:solidFill>
                  <a:srgbClr val="FF0000"/>
                </a:solidFill>
              </a:rPr>
              <a:t>बाह्य </a:t>
            </a:r>
            <a:r>
              <a:rPr lang="ne-NP" b="1" dirty="0">
                <a:solidFill>
                  <a:srgbClr val="FF0000"/>
                </a:solidFill>
              </a:rPr>
              <a:t>ओष्ठ (</a:t>
            </a:r>
            <a:r>
              <a:rPr lang="en-US" b="1" dirty="0">
                <a:solidFill>
                  <a:srgbClr val="FF0000"/>
                </a:solidFill>
              </a:rPr>
              <a:t>Labia </a:t>
            </a:r>
            <a:r>
              <a:rPr lang="en-US" b="1" dirty="0" err="1">
                <a:solidFill>
                  <a:srgbClr val="FF0000"/>
                </a:solidFill>
              </a:rPr>
              <a:t>Majora</a:t>
            </a:r>
            <a:r>
              <a:rPr lang="en-US" b="1" dirty="0" smtClean="0">
                <a:solidFill>
                  <a:srgbClr val="FF0000"/>
                </a:solidFill>
              </a:rPr>
              <a:t>):</a:t>
            </a:r>
            <a:endParaRPr lang="ne-NP" b="1" dirty="0" smtClean="0">
              <a:solidFill>
                <a:srgbClr val="FF0000"/>
              </a:solidFill>
            </a:endParaRPr>
          </a:p>
          <a:p>
            <a:pPr marL="0" indent="0" algn="just">
              <a:buNone/>
            </a:pPr>
            <a:r>
              <a:rPr lang="ne-NP" dirty="0"/>
              <a:t>	</a:t>
            </a:r>
            <a:r>
              <a:rPr lang="en-US" dirty="0" smtClean="0"/>
              <a:t> </a:t>
            </a:r>
            <a:r>
              <a:rPr lang="ne-NP" dirty="0"/>
              <a:t>योनी (</a:t>
            </a:r>
            <a:r>
              <a:rPr lang="en-US" dirty="0"/>
              <a:t>Vagina) </a:t>
            </a:r>
            <a:r>
              <a:rPr lang="ne-NP" dirty="0"/>
              <a:t>को दुवैपट्टि छालाले ढाकेका बोसे तन्तु (</a:t>
            </a:r>
            <a:r>
              <a:rPr lang="en-US" dirty="0"/>
              <a:t>Fatty tissue) </a:t>
            </a:r>
            <a:r>
              <a:rPr lang="ne-NP" dirty="0"/>
              <a:t>बाट बनेका दुईवटा पत्र हुन्छन्, जसलाई बाह्य ओष्ठ (</a:t>
            </a:r>
            <a:r>
              <a:rPr lang="en-US" dirty="0"/>
              <a:t>Labia </a:t>
            </a:r>
            <a:r>
              <a:rPr lang="en-US" dirty="0" err="1"/>
              <a:t>majora</a:t>
            </a:r>
            <a:r>
              <a:rPr lang="en-US" dirty="0"/>
              <a:t>) </a:t>
            </a:r>
            <a:r>
              <a:rPr lang="ne-NP" dirty="0"/>
              <a:t>भनिन्छ । यो बाह्य ओष्ठभित्र प्रशस्त रक्तकेशिकाहरू र तेल ग्रन्थिहरू (</a:t>
            </a:r>
            <a:r>
              <a:rPr lang="en-US" dirty="0"/>
              <a:t>Sebaceous glands) </a:t>
            </a:r>
            <a:r>
              <a:rPr lang="ne-NP" dirty="0"/>
              <a:t>तथा स्नायु तन्तु (</a:t>
            </a:r>
            <a:r>
              <a:rPr lang="en-US" dirty="0"/>
              <a:t>Nerve tissue) </a:t>
            </a:r>
            <a:r>
              <a:rPr lang="ne-NP" dirty="0"/>
              <a:t>आदि रहेका हुन्छन् </a:t>
            </a:r>
            <a:r>
              <a:rPr lang="ne-NP" dirty="0" smtClean="0"/>
              <a:t>।</a:t>
            </a:r>
            <a:endParaRPr lang="en-US" dirty="0"/>
          </a:p>
        </p:txBody>
      </p:sp>
    </p:spTree>
    <p:extLst>
      <p:ext uri="{BB962C8B-B14F-4D97-AF65-F5344CB8AC3E}">
        <p14:creationId xmlns:p14="http://schemas.microsoft.com/office/powerpoint/2010/main" val="1401596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477000"/>
          </a:xfrm>
        </p:spPr>
        <p:txBody>
          <a:bodyPr>
            <a:normAutofit fontScale="92500" lnSpcReduction="20000"/>
          </a:bodyPr>
          <a:lstStyle/>
          <a:p>
            <a:pPr marL="0" indent="0" algn="just">
              <a:buNone/>
            </a:pPr>
            <a:r>
              <a:rPr lang="ne-NP" sz="3800" b="1" dirty="0" smtClean="0">
                <a:solidFill>
                  <a:srgbClr val="FF0000"/>
                </a:solidFill>
              </a:rPr>
              <a:t>३. अन्तः </a:t>
            </a:r>
            <a:r>
              <a:rPr lang="ne-NP" sz="3800" b="1" dirty="0">
                <a:solidFill>
                  <a:srgbClr val="FF0000"/>
                </a:solidFill>
              </a:rPr>
              <a:t>ओष्ठ (</a:t>
            </a:r>
            <a:r>
              <a:rPr lang="en-US" sz="3800" b="1" dirty="0">
                <a:solidFill>
                  <a:srgbClr val="FF0000"/>
                </a:solidFill>
              </a:rPr>
              <a:t>Labia </a:t>
            </a:r>
            <a:r>
              <a:rPr lang="en-US" sz="3800" b="1" dirty="0" err="1">
                <a:solidFill>
                  <a:srgbClr val="FF0000"/>
                </a:solidFill>
              </a:rPr>
              <a:t>Minora</a:t>
            </a:r>
            <a:r>
              <a:rPr lang="en-US" sz="3800" b="1" dirty="0">
                <a:solidFill>
                  <a:srgbClr val="FF0000"/>
                </a:solidFill>
              </a:rPr>
              <a:t>): </a:t>
            </a:r>
            <a:endParaRPr lang="ne-NP" sz="3800" b="1" dirty="0" smtClean="0">
              <a:solidFill>
                <a:srgbClr val="FF0000"/>
              </a:solidFill>
            </a:endParaRPr>
          </a:p>
          <a:p>
            <a:pPr marL="0" indent="0" algn="just">
              <a:buNone/>
            </a:pPr>
            <a:r>
              <a:rPr lang="ne-NP" dirty="0" smtClean="0"/>
              <a:t>	यो </a:t>
            </a:r>
            <a:r>
              <a:rPr lang="ne-NP" dirty="0"/>
              <a:t>बाह्य ओष्ठको ठीक भित्रपट्टि पातलो छालाको पत्रका रूपमा रहन्छ, जसलाई अन्तः ओष्ठ (</a:t>
            </a:r>
            <a:r>
              <a:rPr lang="en-US" dirty="0"/>
              <a:t>Labia </a:t>
            </a:r>
            <a:r>
              <a:rPr lang="en-US" dirty="0" err="1"/>
              <a:t>minora</a:t>
            </a:r>
            <a:r>
              <a:rPr lang="en-US" dirty="0"/>
              <a:t>) </a:t>
            </a:r>
            <a:r>
              <a:rPr lang="ne-NP" dirty="0"/>
              <a:t>भनिन्छ । यसमा पनि प्रशस्त तेलका ग्रन्थिहरू तथा पसिनाका ग्रन्थिहरू (</a:t>
            </a:r>
            <a:r>
              <a:rPr lang="en-US" dirty="0"/>
              <a:t>Sweat glands) </a:t>
            </a:r>
            <a:r>
              <a:rPr lang="ne-NP" dirty="0"/>
              <a:t>हुन्छन् जसले गर्दा अन्तःओष्ठको सतहलाई चिप्लो बनाउन मदत पुऱ्याउँछन् । </a:t>
            </a:r>
            <a:endParaRPr lang="ne-NP" dirty="0" smtClean="0"/>
          </a:p>
          <a:p>
            <a:pPr marL="0" indent="0" algn="just">
              <a:buNone/>
            </a:pPr>
            <a:r>
              <a:rPr lang="ne-NP" b="1" dirty="0" smtClean="0">
                <a:solidFill>
                  <a:srgbClr val="FF0000"/>
                </a:solidFill>
              </a:rPr>
              <a:t>४</a:t>
            </a:r>
            <a:r>
              <a:rPr lang="ne-NP" b="1" dirty="0">
                <a:solidFill>
                  <a:srgbClr val="FF0000"/>
                </a:solidFill>
              </a:rPr>
              <a:t>. योनि अकुर (</a:t>
            </a:r>
            <a:r>
              <a:rPr lang="en-US" b="1" dirty="0">
                <a:solidFill>
                  <a:srgbClr val="FF0000"/>
                </a:solidFill>
              </a:rPr>
              <a:t>Clitoris</a:t>
            </a:r>
            <a:r>
              <a:rPr lang="en-US" b="1" dirty="0" smtClean="0">
                <a:solidFill>
                  <a:srgbClr val="FF0000"/>
                </a:solidFill>
              </a:rPr>
              <a:t>):</a:t>
            </a:r>
            <a:endParaRPr lang="ne-NP" b="1" dirty="0" smtClean="0">
              <a:solidFill>
                <a:srgbClr val="FF0000"/>
              </a:solidFill>
            </a:endParaRPr>
          </a:p>
          <a:p>
            <a:pPr marL="0" indent="0" algn="just">
              <a:buNone/>
            </a:pPr>
            <a:r>
              <a:rPr lang="en-US" dirty="0" smtClean="0"/>
              <a:t> </a:t>
            </a:r>
            <a:r>
              <a:rPr lang="ne-NP" dirty="0" smtClean="0"/>
              <a:t>	पुरुषको </a:t>
            </a:r>
            <a:r>
              <a:rPr lang="ne-NP" dirty="0"/>
              <a:t>लिङ्गजस्तै यो भाग पनि ठाडो हुने तन्तु (</a:t>
            </a:r>
            <a:r>
              <a:rPr lang="en-US" dirty="0"/>
              <a:t>Erectile tissue) </a:t>
            </a:r>
            <a:r>
              <a:rPr lang="ne-NP" dirty="0"/>
              <a:t>बाट बनेको हुन्छ । यो स्त्रीको अति उत्तेजित अङ्ग हो । यसलाई लिङ्गका लागि स्त्रीको काउन्टर पार्ट </a:t>
            </a:r>
            <a:r>
              <a:rPr lang="ne-NP" dirty="0">
                <a:solidFill>
                  <a:srgbClr val="FF0000"/>
                </a:solidFill>
              </a:rPr>
              <a:t>(</a:t>
            </a:r>
            <a:r>
              <a:rPr lang="en-US" dirty="0">
                <a:solidFill>
                  <a:srgbClr val="FF0000"/>
                </a:solidFill>
              </a:rPr>
              <a:t>Counter part) </a:t>
            </a:r>
            <a:r>
              <a:rPr lang="ne-NP" dirty="0"/>
              <a:t>का रूपमा लिइन्छ । यो भाग करिव २ से. मि. लामो, ०.५ से.मि. मोटो हुन्छ । यसको ठीक माथिल्लो भागमा मोन्स प्यूबिस रहेको हुन्छ </a:t>
            </a:r>
            <a:r>
              <a:rPr lang="ne-NP" dirty="0" smtClean="0"/>
              <a:t>।</a:t>
            </a:r>
            <a:endParaRPr lang="en-US" dirty="0"/>
          </a:p>
        </p:txBody>
      </p:sp>
    </p:spTree>
    <p:extLst>
      <p:ext uri="{BB962C8B-B14F-4D97-AF65-F5344CB8AC3E}">
        <p14:creationId xmlns:p14="http://schemas.microsoft.com/office/powerpoint/2010/main" val="797310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Male </a:t>
            </a:r>
            <a:r>
              <a:rPr lang="en-US" b="1" dirty="0">
                <a:solidFill>
                  <a:schemeClr val="tx2"/>
                </a:solidFill>
              </a:rPr>
              <a:t>Reproductive System </a:t>
            </a:r>
            <a:r>
              <a:rPr lang="en-US" b="1" dirty="0">
                <a:solidFill>
                  <a:schemeClr val="tx2"/>
                </a:solidFill>
                <a:latin typeface="Preeti" pitchFamily="2" charset="0"/>
              </a:rPr>
              <a:t>- </a:t>
            </a:r>
            <a:r>
              <a:rPr lang="en-US" b="1" dirty="0" err="1">
                <a:solidFill>
                  <a:schemeClr val="tx2"/>
                </a:solidFill>
                <a:latin typeface="Preeti" pitchFamily="2" charset="0"/>
              </a:rPr>
              <a:t>k'?if</a:t>
            </a:r>
            <a:r>
              <a:rPr lang="en-US" b="1" dirty="0">
                <a:solidFill>
                  <a:schemeClr val="tx2"/>
                </a:solidFill>
                <a:latin typeface="Preeti" pitchFamily="2" charset="0"/>
              </a:rPr>
              <a:t> </a:t>
            </a:r>
            <a:r>
              <a:rPr lang="en-US" b="1" dirty="0" err="1">
                <a:solidFill>
                  <a:schemeClr val="tx2"/>
                </a:solidFill>
                <a:latin typeface="Preeti" pitchFamily="2" charset="0"/>
              </a:rPr>
              <a:t>k|hgg</a:t>
            </a:r>
            <a:r>
              <a:rPr lang="en-US" b="1" dirty="0">
                <a:solidFill>
                  <a:schemeClr val="tx2"/>
                </a:solidFill>
                <a:latin typeface="Preeti" pitchFamily="2" charset="0"/>
              </a:rPr>
              <a:t> k|0ffnL_</a:t>
            </a:r>
            <a:r>
              <a:rPr lang="en-US" b="1" dirty="0">
                <a:solidFill>
                  <a:schemeClr val="tx2"/>
                </a:solidFill>
              </a:rPr>
              <a:t> </a:t>
            </a:r>
            <a:br>
              <a:rPr lang="en-US" b="1" dirty="0">
                <a:solidFill>
                  <a:schemeClr val="tx2"/>
                </a:solidFill>
              </a:rPr>
            </a:b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ne-NP" dirty="0"/>
              <a:t>१. अण्डकोषहरू वा बीजाशयहरू (</a:t>
            </a:r>
            <a:r>
              <a:rPr lang="en-US" dirty="0"/>
              <a:t>Testis)</a:t>
            </a:r>
          </a:p>
          <a:p>
            <a:pPr marL="0" indent="0">
              <a:buNone/>
            </a:pPr>
            <a:r>
              <a:rPr lang="ne-NP" dirty="0"/>
              <a:t>२. इपिडिडाइमिस (</a:t>
            </a:r>
            <a:r>
              <a:rPr lang="en-US" dirty="0"/>
              <a:t>Epididymis)</a:t>
            </a:r>
          </a:p>
          <a:p>
            <a:pPr marL="0" indent="0">
              <a:buNone/>
            </a:pPr>
            <a:r>
              <a:rPr lang="ne-NP" dirty="0"/>
              <a:t>३. शुक्रवाहिनी नली (</a:t>
            </a:r>
            <a:r>
              <a:rPr lang="en-US" dirty="0"/>
              <a:t>Vas Deferens)</a:t>
            </a:r>
          </a:p>
          <a:p>
            <a:pPr marL="0" indent="0">
              <a:buNone/>
            </a:pPr>
            <a:r>
              <a:rPr lang="ne-NP" dirty="0"/>
              <a:t>४. वीर्यथैलीहरू (</a:t>
            </a:r>
            <a:r>
              <a:rPr lang="en-US" dirty="0"/>
              <a:t>Seminal Vesicles)</a:t>
            </a:r>
          </a:p>
          <a:p>
            <a:pPr marL="0" indent="0">
              <a:buNone/>
            </a:pPr>
            <a:r>
              <a:rPr lang="ne-NP" dirty="0"/>
              <a:t>५. स्खलन नली (</a:t>
            </a:r>
            <a:r>
              <a:rPr lang="en-US" dirty="0"/>
              <a:t>Ejaculatory Duct)</a:t>
            </a:r>
          </a:p>
          <a:p>
            <a:pPr marL="0" indent="0">
              <a:buNone/>
            </a:pPr>
            <a:r>
              <a:rPr lang="ne-NP" dirty="0"/>
              <a:t>६. प्रोस्टेट ग्रन्थि (</a:t>
            </a:r>
            <a:r>
              <a:rPr lang="en-US" dirty="0"/>
              <a:t>Prostate Gland)</a:t>
            </a:r>
          </a:p>
          <a:p>
            <a:pPr marL="0" indent="0">
              <a:buNone/>
            </a:pPr>
            <a:r>
              <a:rPr lang="ne-NP" dirty="0"/>
              <a:t>७. मूत्रद्वार नली (</a:t>
            </a:r>
            <a:r>
              <a:rPr lang="en-US" dirty="0"/>
              <a:t>Urethra)</a:t>
            </a:r>
          </a:p>
          <a:p>
            <a:pPr marL="0" indent="0">
              <a:buNone/>
            </a:pPr>
            <a:r>
              <a:rPr lang="ne-NP" dirty="0"/>
              <a:t>८. लिङ्ग (</a:t>
            </a:r>
            <a:r>
              <a:rPr lang="en-US" dirty="0"/>
              <a:t>Penis)</a:t>
            </a:r>
          </a:p>
        </p:txBody>
      </p:sp>
    </p:spTree>
    <p:extLst>
      <p:ext uri="{BB962C8B-B14F-4D97-AF65-F5344CB8AC3E}">
        <p14:creationId xmlns:p14="http://schemas.microsoft.com/office/powerpoint/2010/main" val="1066232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839200" cy="6324600"/>
          </a:xfrm>
        </p:spPr>
        <p:txBody>
          <a:bodyPr>
            <a:normAutofit fontScale="77500" lnSpcReduction="20000"/>
          </a:bodyPr>
          <a:lstStyle/>
          <a:p>
            <a:pPr marL="0" indent="0">
              <a:buNone/>
            </a:pPr>
            <a:r>
              <a:rPr lang="ne-NP" sz="4100" b="1" dirty="0">
                <a:solidFill>
                  <a:srgbClr val="FF0000"/>
                </a:solidFill>
              </a:rPr>
              <a:t>५. भेस्टिबुल (</a:t>
            </a:r>
            <a:r>
              <a:rPr lang="en-US" sz="4100" b="1" dirty="0">
                <a:solidFill>
                  <a:srgbClr val="FF0000"/>
                </a:solidFill>
              </a:rPr>
              <a:t>Vestibule</a:t>
            </a:r>
            <a:r>
              <a:rPr lang="en-US" sz="4100" b="1" dirty="0" smtClean="0">
                <a:solidFill>
                  <a:srgbClr val="FF0000"/>
                </a:solidFill>
              </a:rPr>
              <a:t>):</a:t>
            </a:r>
            <a:endParaRPr lang="ne-NP" sz="4100" b="1" dirty="0" smtClean="0">
              <a:solidFill>
                <a:srgbClr val="FF0000"/>
              </a:solidFill>
            </a:endParaRPr>
          </a:p>
          <a:p>
            <a:pPr marL="0" indent="0" algn="just">
              <a:buNone/>
            </a:pPr>
            <a:r>
              <a:rPr lang="en-US" dirty="0" smtClean="0"/>
              <a:t> </a:t>
            </a:r>
            <a:r>
              <a:rPr lang="ne-NP" dirty="0"/>
              <a:t>अन्तः ओष्ठ (</a:t>
            </a:r>
            <a:r>
              <a:rPr lang="en-US" dirty="0"/>
              <a:t>Labia </a:t>
            </a:r>
            <a:r>
              <a:rPr lang="en-US" dirty="0" err="1"/>
              <a:t>minora</a:t>
            </a:r>
            <a:r>
              <a:rPr lang="en-US" dirty="0"/>
              <a:t>) </a:t>
            </a:r>
            <a:r>
              <a:rPr lang="ne-NP" dirty="0"/>
              <a:t>को दुईवटा पत्रका बीचमा रहेको भागलाई भेस्टिबुल भनिन्छ । यो करिब २-५ से. मि. लामो हुन्छ । यसमा योनि तथा मूत्रद्वारनली खुलेको हुन्छ ।</a:t>
            </a:r>
          </a:p>
          <a:p>
            <a:pPr marL="0" indent="0" algn="just">
              <a:buNone/>
            </a:pPr>
            <a:r>
              <a:rPr lang="ne-NP" sz="3600" b="1" dirty="0">
                <a:solidFill>
                  <a:srgbClr val="FF0000"/>
                </a:solidFill>
              </a:rPr>
              <a:t>६. हाइमन (</a:t>
            </a:r>
            <a:r>
              <a:rPr lang="en-US" sz="3600" b="1" dirty="0">
                <a:solidFill>
                  <a:srgbClr val="FF0000"/>
                </a:solidFill>
              </a:rPr>
              <a:t>Hymen): </a:t>
            </a:r>
            <a:endParaRPr lang="ne-NP" sz="3600" b="1" dirty="0" smtClean="0">
              <a:solidFill>
                <a:srgbClr val="FF0000"/>
              </a:solidFill>
            </a:endParaRPr>
          </a:p>
          <a:p>
            <a:pPr marL="0" indent="0" algn="just">
              <a:buNone/>
            </a:pPr>
            <a:r>
              <a:rPr lang="ne-NP" sz="3600" b="1" dirty="0">
                <a:solidFill>
                  <a:srgbClr val="FF0000"/>
                </a:solidFill>
              </a:rPr>
              <a:t>	</a:t>
            </a:r>
            <a:r>
              <a:rPr lang="ne-NP" dirty="0" smtClean="0"/>
              <a:t>यो </a:t>
            </a:r>
            <a:r>
              <a:rPr lang="ne-NP" dirty="0"/>
              <a:t>एउटा पातलो म्युकस झिल्ली (</a:t>
            </a:r>
            <a:r>
              <a:rPr lang="en-US" dirty="0"/>
              <a:t>Mucous membrane) </a:t>
            </a:r>
            <a:r>
              <a:rPr lang="ne-NP" dirty="0"/>
              <a:t>हो जसले योनिको प्वाललाई केही मात्रामा बन्द गरेको हुन्छ । यो झिल्लीमा प्रशस्त रक्तकेशिकाहरू रहेका हुन्छन्, जसले गर्दा पहिलो यौनसम्पर्क गर्दा उक्त झिल्ली च्यातिएर रक्तस्राव हुन पुग्छ । त्यसैले यसलाई कुमारीत्वको चिन्हका रूपमा पनि लिने गरिन्छ तर कहिलेकाहीँ कडा शारीरिक परिश्रम तथा खेलकुद गर्दा पनि यो झिल्ली च्यातिने सम्भावना बढी हुन्छ </a:t>
            </a:r>
            <a:r>
              <a:rPr lang="ne-NP" dirty="0" smtClean="0"/>
              <a:t>।</a:t>
            </a:r>
          </a:p>
          <a:p>
            <a:pPr marL="0" indent="0" algn="just">
              <a:buNone/>
            </a:pPr>
            <a:r>
              <a:rPr lang="ne-NP" sz="4000" b="1" dirty="0" smtClean="0">
                <a:solidFill>
                  <a:srgbClr val="FF0000"/>
                </a:solidFill>
              </a:rPr>
              <a:t>७. ग्रेटर </a:t>
            </a:r>
            <a:r>
              <a:rPr lang="ne-NP" sz="4000" b="1" dirty="0">
                <a:solidFill>
                  <a:srgbClr val="FF0000"/>
                </a:solidFill>
              </a:rPr>
              <a:t>भेस्टिबुलर ग्रन्थि (</a:t>
            </a:r>
            <a:r>
              <a:rPr lang="en-US" sz="4000" b="1" dirty="0">
                <a:solidFill>
                  <a:srgbClr val="FF0000"/>
                </a:solidFill>
              </a:rPr>
              <a:t>Greater Vestibular Glands): </a:t>
            </a:r>
            <a:endParaRPr lang="ne-NP" sz="4000" b="1" dirty="0" smtClean="0">
              <a:solidFill>
                <a:srgbClr val="FF0000"/>
              </a:solidFill>
            </a:endParaRPr>
          </a:p>
          <a:p>
            <a:pPr marL="0" indent="0" algn="just">
              <a:buNone/>
            </a:pPr>
            <a:r>
              <a:rPr lang="ne-NP" dirty="0" smtClean="0"/>
              <a:t>	यी </a:t>
            </a:r>
            <a:r>
              <a:rPr lang="ne-NP" dirty="0"/>
              <a:t>योनिमार्गको दुवैतिर एक-एकवटा रहने ग्रन्थिहरू हुन् । प्रत्येक ग्रन्थि सानो केराउको दानाजत्रो हुन्छ । यिनले म्युकस उत्पादन गर्दछन् जसले योनिमार्गलाई भिजाएर राख्ने अर्थात् सुक्खा हुनबाट बचाउँछन् । यसले गर्दा यौनक्रियामा सुविधा पुग्दछ </a:t>
            </a:r>
            <a:r>
              <a:rPr lang="ne-NP" dirty="0" smtClean="0"/>
              <a:t>।</a:t>
            </a:r>
            <a:endParaRPr lang="en-US" dirty="0"/>
          </a:p>
        </p:txBody>
      </p:sp>
    </p:spTree>
    <p:extLst>
      <p:ext uri="{BB962C8B-B14F-4D97-AF65-F5344CB8AC3E}">
        <p14:creationId xmlns:p14="http://schemas.microsoft.com/office/powerpoint/2010/main" val="1117265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ne-NP" dirty="0"/>
              <a:t>८. पेरिनियम (</a:t>
            </a:r>
            <a:r>
              <a:rPr lang="en-US" dirty="0"/>
              <a:t>Perineum</a:t>
            </a:r>
            <a:r>
              <a:rPr lang="en-US" dirty="0" smtClean="0"/>
              <a:t>) : </a:t>
            </a:r>
            <a:r>
              <a:rPr lang="ne-NP" dirty="0"/>
              <a:t>योनिद्वारदेखि मलद्वार (</a:t>
            </a:r>
            <a:r>
              <a:rPr lang="en-US" dirty="0"/>
              <a:t>Anus) </a:t>
            </a:r>
            <a:r>
              <a:rPr lang="ne-NP" dirty="0"/>
              <a:t>सम्म फैलिएको छालालाई पेरिनियम भनिन्छ । यो करिब ५ से. मि. लामो हुन्छ । यस भागमा पनि केही रौंहरू हुन्छन् । यो रेसादार तन्तु (</a:t>
            </a:r>
            <a:r>
              <a:rPr lang="en-US" dirty="0"/>
              <a:t>Fibrous tissue) </a:t>
            </a:r>
            <a:r>
              <a:rPr lang="ne-NP" dirty="0"/>
              <a:t>ले बनेको हुन्छ । प्रसूतिको बेला यो भाग च्यातिन पुग्छ ।</a:t>
            </a:r>
            <a:endParaRPr lang="en-US" dirty="0"/>
          </a:p>
        </p:txBody>
      </p:sp>
    </p:spTree>
    <p:extLst>
      <p:ext uri="{BB962C8B-B14F-4D97-AF65-F5344CB8AC3E}">
        <p14:creationId xmlns:p14="http://schemas.microsoft.com/office/powerpoint/2010/main" val="2355299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lvl="0" indent="-514350">
              <a:spcBef>
                <a:spcPct val="20000"/>
              </a:spcBef>
            </a:pPr>
            <a:r>
              <a:rPr lang="ne-NP" sz="3200" dirty="0" smtClean="0">
                <a:solidFill>
                  <a:srgbClr val="FF0000"/>
                </a:solidFill>
                <a:ea typeface="+mn-ea"/>
              </a:rPr>
              <a:t/>
            </a:r>
            <a:br>
              <a:rPr lang="ne-NP" sz="3200" dirty="0" smtClean="0">
                <a:solidFill>
                  <a:srgbClr val="FF0000"/>
                </a:solidFill>
                <a:ea typeface="+mn-ea"/>
              </a:rPr>
            </a:br>
            <a:r>
              <a:rPr lang="ne-NP" sz="3200" dirty="0" smtClean="0">
                <a:solidFill>
                  <a:srgbClr val="FF0000"/>
                </a:solidFill>
                <a:ea typeface="+mn-ea"/>
              </a:rPr>
              <a:t>आन्तरिक </a:t>
            </a:r>
            <a:r>
              <a:rPr lang="ne-NP" sz="3200" dirty="0">
                <a:solidFill>
                  <a:srgbClr val="FF0000"/>
                </a:solidFill>
                <a:ea typeface="+mn-ea"/>
              </a:rPr>
              <a:t>प्रजनन अङ्गहरू (</a:t>
            </a:r>
            <a:r>
              <a:rPr lang="en-US" sz="3200" dirty="0">
                <a:solidFill>
                  <a:srgbClr val="FF0000"/>
                </a:solidFill>
                <a:ea typeface="+mn-ea"/>
                <a:cs typeface="+mn-cs"/>
              </a:rPr>
              <a:t>Internal Reproductive Organs)</a:t>
            </a:r>
            <a:br>
              <a:rPr lang="en-US" sz="3200" dirty="0">
                <a:solidFill>
                  <a:srgbClr val="FF0000"/>
                </a:solidFill>
                <a:ea typeface="+mn-ea"/>
                <a:cs typeface="+mn-cs"/>
              </a:rPr>
            </a:br>
            <a:endParaRPr lang="en-US" dirty="0"/>
          </a:p>
        </p:txBody>
      </p:sp>
      <p:sp>
        <p:nvSpPr>
          <p:cNvPr id="3" name="Content Placeholder 2"/>
          <p:cNvSpPr>
            <a:spLocks noGrp="1"/>
          </p:cNvSpPr>
          <p:nvPr>
            <p:ph idx="1"/>
          </p:nvPr>
        </p:nvSpPr>
        <p:spPr>
          <a:xfrm>
            <a:off x="228600" y="1600200"/>
            <a:ext cx="8763000" cy="4876800"/>
          </a:xfrm>
        </p:spPr>
        <p:txBody>
          <a:bodyPr/>
          <a:lstStyle/>
          <a:p>
            <a:pPr marL="0" indent="0" algn="just">
              <a:buNone/>
            </a:pPr>
            <a:r>
              <a:rPr lang="ne-NP" dirty="0"/>
              <a:t>स्त्री प्रजनन प्रणालीका आन्तरिक अङ्गहरूमा निम्नलिखित अङ्गहरू पर्दछन जुन </a:t>
            </a:r>
            <a:r>
              <a:rPr lang="en-US" dirty="0"/>
              <a:t>Pelvic Cavity </a:t>
            </a:r>
            <a:r>
              <a:rPr lang="ne-NP" dirty="0"/>
              <a:t>भित्र रहेका हुन्छन्</a:t>
            </a:r>
          </a:p>
          <a:p>
            <a:pPr marL="0" indent="0" algn="just">
              <a:buNone/>
            </a:pPr>
            <a:r>
              <a:rPr lang="ne-NP" dirty="0"/>
              <a:t>१. योनि वा योनिद्वारनली (</a:t>
            </a:r>
            <a:r>
              <a:rPr lang="en-US" dirty="0"/>
              <a:t>Vagina) </a:t>
            </a:r>
            <a:r>
              <a:rPr lang="ne-NP" dirty="0"/>
              <a:t>१</a:t>
            </a:r>
          </a:p>
          <a:p>
            <a:pPr marL="0" indent="0" algn="just">
              <a:buNone/>
            </a:pPr>
            <a:r>
              <a:rPr lang="ne-NP" dirty="0"/>
              <a:t>२. पाठेघर (</a:t>
            </a:r>
            <a:r>
              <a:rPr lang="en-US" dirty="0"/>
              <a:t>Uterus or Womb) </a:t>
            </a:r>
            <a:r>
              <a:rPr lang="ne-NP" dirty="0"/>
              <a:t>१</a:t>
            </a:r>
          </a:p>
          <a:p>
            <a:pPr marL="0" indent="0" algn="just">
              <a:buNone/>
            </a:pPr>
            <a:r>
              <a:rPr lang="ne-NP" dirty="0"/>
              <a:t>३. अण्डवाहिनी नली (</a:t>
            </a:r>
            <a:r>
              <a:rPr lang="en-US" dirty="0"/>
              <a:t>Fallopian or Uterine Tubes) </a:t>
            </a:r>
            <a:r>
              <a:rPr lang="ne-NP" dirty="0"/>
              <a:t>२</a:t>
            </a:r>
          </a:p>
          <a:p>
            <a:pPr marL="0" indent="0" algn="just">
              <a:buNone/>
            </a:pPr>
            <a:r>
              <a:rPr lang="ne-NP" dirty="0"/>
              <a:t>४. अण्डाशय (</a:t>
            </a:r>
            <a:r>
              <a:rPr lang="en-US" dirty="0"/>
              <a:t>Ovaries) </a:t>
            </a:r>
            <a:r>
              <a:rPr lang="ne-NP" dirty="0"/>
              <a:t>२</a:t>
            </a:r>
            <a:endParaRPr lang="en-US" dirty="0"/>
          </a:p>
        </p:txBody>
      </p:sp>
    </p:spTree>
    <p:extLst>
      <p:ext uri="{BB962C8B-B14F-4D97-AF65-F5344CB8AC3E}">
        <p14:creationId xmlns:p14="http://schemas.microsoft.com/office/powerpoint/2010/main" val="2531366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41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600" cy="640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614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80772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808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ne-NP" b="1" dirty="0" smtClean="0">
                <a:solidFill>
                  <a:srgbClr val="FF0000"/>
                </a:solidFill>
              </a:rPr>
              <a:t>१. योनि </a:t>
            </a:r>
            <a:r>
              <a:rPr lang="ne-NP" b="1" dirty="0">
                <a:solidFill>
                  <a:srgbClr val="FF0000"/>
                </a:solidFill>
              </a:rPr>
              <a:t>वा योनिद्वारनली (</a:t>
            </a:r>
            <a:r>
              <a:rPr lang="en-US" b="1" dirty="0">
                <a:solidFill>
                  <a:srgbClr val="FF0000"/>
                </a:solidFill>
              </a:rPr>
              <a:t>Vagina):</a:t>
            </a:r>
          </a:p>
        </p:txBody>
      </p:sp>
      <p:sp>
        <p:nvSpPr>
          <p:cNvPr id="3" name="Content Placeholder 2"/>
          <p:cNvSpPr>
            <a:spLocks noGrp="1"/>
          </p:cNvSpPr>
          <p:nvPr>
            <p:ph idx="1"/>
          </p:nvPr>
        </p:nvSpPr>
        <p:spPr>
          <a:xfrm>
            <a:off x="228600" y="1143000"/>
            <a:ext cx="8686800" cy="5486400"/>
          </a:xfrm>
        </p:spPr>
        <p:txBody>
          <a:bodyPr>
            <a:normAutofit fontScale="70000" lnSpcReduction="20000"/>
          </a:bodyPr>
          <a:lstStyle/>
          <a:p>
            <a:pPr marL="0" indent="0" algn="just">
              <a:buNone/>
            </a:pPr>
            <a:r>
              <a:rPr lang="ne-NP" dirty="0" smtClean="0"/>
              <a:t>	यो </a:t>
            </a:r>
            <a:r>
              <a:rPr lang="ne-NP" dirty="0"/>
              <a:t>मांसपेशीय रेसाहरूबाट बनेको करिब ८ से. मि. लामो नली हो । यसले बाह्य स्त्री प्रजनन अङ्गहरूलाई पाठेघर (</a:t>
            </a:r>
            <a:r>
              <a:rPr lang="en-US" dirty="0"/>
              <a:t>Uterus) </a:t>
            </a:r>
            <a:r>
              <a:rPr lang="ne-NP" dirty="0"/>
              <a:t>सँग जोडेको हुन्छ। यसमा रक्तनलीहरू र प्रशस्त स्नायु रेसाहरू रहेका हुन्छन् । योनिद्वारनलीको अगाडिपट्टि मलाशय (</a:t>
            </a:r>
            <a:r>
              <a:rPr lang="en-US" dirty="0"/>
              <a:t>Rectum) </a:t>
            </a:r>
            <a:r>
              <a:rPr lang="ne-NP" dirty="0"/>
              <a:t>र तलपट्टि पेरिनियम रहेको हुन्छ । योनिद्वारनलीका भित्ताहरूमा तीनवटा तहहरू हुन्छन् । बाहिरी तह मोटो जोड्ने तन्तुले बनेको हुन्छ । मध्य तह, पातलो मांसपेशीय तह जुन मुलायम मांसपेशीय रेसाहरूले बनेको हुन्छ भने भित्री तह म्युकस झिल्ली (</a:t>
            </a:r>
            <a:r>
              <a:rPr lang="en-US" dirty="0"/>
              <a:t>Mucous membrane) </a:t>
            </a:r>
            <a:r>
              <a:rPr lang="ne-NP" dirty="0"/>
              <a:t>ले बनेको हुन्छ। कुमारीहरू (</a:t>
            </a:r>
            <a:r>
              <a:rPr lang="en-US" dirty="0"/>
              <a:t>Virgins) </a:t>
            </a:r>
            <a:r>
              <a:rPr lang="ne-NP" dirty="0"/>
              <a:t>मा यसको प्वाललाई हाइमन (</a:t>
            </a:r>
            <a:r>
              <a:rPr lang="en-US" dirty="0"/>
              <a:t>Hymen) </a:t>
            </a:r>
            <a:r>
              <a:rPr lang="ne-NP" dirty="0"/>
              <a:t>नामको पातलो झिल्लीले ढाकेको हुन्छ ।</a:t>
            </a:r>
          </a:p>
          <a:p>
            <a:pPr marL="0" indent="0" algn="just">
              <a:buNone/>
            </a:pPr>
            <a:endParaRPr lang="ne-NP" dirty="0" smtClean="0"/>
          </a:p>
          <a:p>
            <a:pPr marL="0" indent="0" algn="just">
              <a:buNone/>
            </a:pPr>
            <a:r>
              <a:rPr lang="ne-NP" b="1" dirty="0" smtClean="0">
                <a:solidFill>
                  <a:srgbClr val="FF0000"/>
                </a:solidFill>
              </a:rPr>
              <a:t>योनिद्वारनलीका </a:t>
            </a:r>
            <a:r>
              <a:rPr lang="ne-NP" b="1" dirty="0">
                <a:solidFill>
                  <a:srgbClr val="FF0000"/>
                </a:solidFill>
              </a:rPr>
              <a:t>कार्यहरू (</a:t>
            </a:r>
            <a:r>
              <a:rPr lang="en-US" b="1" dirty="0">
                <a:solidFill>
                  <a:srgbClr val="FF0000"/>
                </a:solidFill>
              </a:rPr>
              <a:t>Functions of Vaginal Canal):</a:t>
            </a:r>
          </a:p>
          <a:p>
            <a:pPr marL="0" indent="0" algn="just">
              <a:buNone/>
            </a:pPr>
            <a:r>
              <a:rPr lang="ne-NP" dirty="0"/>
              <a:t>१. यसले बाह्य प्रजनन अङ्गहरूलाई भित्री प्रजनन अङ्गसँग जोड्छ ।</a:t>
            </a:r>
          </a:p>
          <a:p>
            <a:pPr marL="0" indent="0" algn="just">
              <a:buNone/>
            </a:pPr>
            <a:r>
              <a:rPr lang="ne-NP" dirty="0"/>
              <a:t>२. यसले मासिक स्रावको रगतलाई पाठेघरबाट बाहिर निकाल्छ ।</a:t>
            </a:r>
          </a:p>
          <a:p>
            <a:pPr marL="0" indent="0" algn="just">
              <a:buNone/>
            </a:pPr>
            <a:r>
              <a:rPr lang="ne-NP" dirty="0"/>
              <a:t>३. यसले यौनसम्पर्कको समयमा पुरुषको लिङ्गलाई उचित ठाउँ दिन्छ </a:t>
            </a:r>
            <a:r>
              <a:rPr lang="ne-NP" dirty="0" smtClean="0"/>
              <a:t>।</a:t>
            </a:r>
          </a:p>
          <a:p>
            <a:pPr marL="0" indent="0" algn="just">
              <a:buNone/>
            </a:pPr>
            <a:r>
              <a:rPr lang="ne-NP" dirty="0"/>
              <a:t>४. यसले पाठेघरभित्र रहेको भ्रूण तथा साल (</a:t>
            </a:r>
            <a:r>
              <a:rPr lang="en-US" dirty="0"/>
              <a:t>Placenta) </a:t>
            </a:r>
            <a:r>
              <a:rPr lang="ne-NP" dirty="0"/>
              <a:t>लाई उचित </a:t>
            </a:r>
            <a:r>
              <a:rPr lang="ne-NP" dirty="0" smtClean="0"/>
              <a:t>समयमा</a:t>
            </a:r>
          </a:p>
          <a:p>
            <a:pPr marL="0" indent="0" algn="just">
              <a:buNone/>
            </a:pPr>
            <a:r>
              <a:rPr lang="ne-NP" dirty="0"/>
              <a:t> </a:t>
            </a:r>
            <a:r>
              <a:rPr lang="ne-NP" dirty="0" smtClean="0"/>
              <a:t>  </a:t>
            </a:r>
            <a:r>
              <a:rPr lang="ne-NP" dirty="0"/>
              <a:t>बाहिर निकाल्न जन्मनली (</a:t>
            </a:r>
            <a:r>
              <a:rPr lang="en-US" dirty="0"/>
              <a:t>Birth canal) </a:t>
            </a:r>
            <a:r>
              <a:rPr lang="ne-NP" dirty="0"/>
              <a:t>का रूपमा कार्य गर्छ </a:t>
            </a:r>
            <a:endParaRPr lang="en-US" dirty="0"/>
          </a:p>
        </p:txBody>
      </p:sp>
    </p:spTree>
    <p:extLst>
      <p:ext uri="{BB962C8B-B14F-4D97-AF65-F5344CB8AC3E}">
        <p14:creationId xmlns:p14="http://schemas.microsoft.com/office/powerpoint/2010/main" val="577775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ne-NP" b="1" dirty="0" smtClean="0">
                <a:solidFill>
                  <a:srgbClr val="FF0000"/>
                </a:solidFill>
              </a:rPr>
              <a:t>२. पाठेघर </a:t>
            </a:r>
            <a:r>
              <a:rPr lang="ne-NP" b="1" dirty="0">
                <a:solidFill>
                  <a:srgbClr val="FF0000"/>
                </a:solidFill>
              </a:rPr>
              <a:t>(</a:t>
            </a:r>
            <a:r>
              <a:rPr lang="en-US" b="1" dirty="0">
                <a:solidFill>
                  <a:srgbClr val="FF0000"/>
                </a:solidFill>
              </a:rPr>
              <a:t>Uterus or Womb):</a:t>
            </a:r>
          </a:p>
        </p:txBody>
      </p:sp>
      <p:sp>
        <p:nvSpPr>
          <p:cNvPr id="3" name="Content Placeholder 2"/>
          <p:cNvSpPr>
            <a:spLocks noGrp="1"/>
          </p:cNvSpPr>
          <p:nvPr>
            <p:ph idx="1"/>
          </p:nvPr>
        </p:nvSpPr>
        <p:spPr>
          <a:xfrm>
            <a:off x="152400" y="1066800"/>
            <a:ext cx="8763000" cy="5562600"/>
          </a:xfrm>
        </p:spPr>
        <p:txBody>
          <a:bodyPr>
            <a:normAutofit fontScale="85000" lnSpcReduction="10000"/>
          </a:bodyPr>
          <a:lstStyle/>
          <a:p>
            <a:pPr marL="0" indent="0" algn="just">
              <a:buNone/>
            </a:pPr>
            <a:r>
              <a:rPr lang="ne-NP" dirty="0" smtClean="0"/>
              <a:t>	पाठेघर </a:t>
            </a:r>
            <a:r>
              <a:rPr lang="ne-NP" dirty="0"/>
              <a:t>मुलायम मांसपेशी (</a:t>
            </a:r>
            <a:r>
              <a:rPr lang="en-US" dirty="0"/>
              <a:t>Smooth muscle) </a:t>
            </a:r>
            <a:r>
              <a:rPr lang="ne-NP" dirty="0"/>
              <a:t>बाट बनेको खोक्रो बाक्लो भित्ता भएको अङ्ग हो । यो अङ्ग गर्भाधान नभएका बेलामा करिब ७.५ से. मि. लामो र ५ से. मि. चौडा नासपाती आकार (</a:t>
            </a:r>
            <a:r>
              <a:rPr lang="en-US" dirty="0"/>
              <a:t>Pear-shaped) </a:t>
            </a:r>
            <a:r>
              <a:rPr lang="ne-NP" dirty="0"/>
              <a:t>मा रहेको हुन्छ । गर्भाधान भएपछि यसको आकारमा परिवर्तन आउँदछ । यसको माथिल्लो भाग दुईवटा अण्डवाहिनी नली (</a:t>
            </a:r>
            <a:r>
              <a:rPr lang="en-US" dirty="0"/>
              <a:t>Uterine tubes) </a:t>
            </a:r>
            <a:r>
              <a:rPr lang="ne-NP" dirty="0"/>
              <a:t>सँग जोडिएको हुन्छ भने यसको तल्लो भाग योनिको घाँटी (</a:t>
            </a:r>
            <a:r>
              <a:rPr lang="en-US" dirty="0"/>
              <a:t>Cervix) </a:t>
            </a:r>
            <a:r>
              <a:rPr lang="ne-NP" dirty="0"/>
              <a:t>सँग जोडिएको हुन्छ ।</a:t>
            </a:r>
          </a:p>
          <a:p>
            <a:pPr marL="0" indent="0" algn="just">
              <a:buNone/>
            </a:pPr>
            <a:r>
              <a:rPr lang="ne-NP" dirty="0"/>
              <a:t>एउटा पूर्ण रूपले विकास भएको पाठेघरमा तीन भागहरू हुन्छन् । जस्तै </a:t>
            </a:r>
            <a:r>
              <a:rPr lang="ne-NP" b="1" dirty="0">
                <a:solidFill>
                  <a:srgbClr val="FF0000"/>
                </a:solidFill>
              </a:rPr>
              <a:t>फन्डस् (</a:t>
            </a:r>
            <a:r>
              <a:rPr lang="en-US" b="1" dirty="0">
                <a:solidFill>
                  <a:srgbClr val="FF0000"/>
                </a:solidFill>
              </a:rPr>
              <a:t>Fundus): </a:t>
            </a:r>
            <a:r>
              <a:rPr lang="ne-NP" dirty="0"/>
              <a:t>यो भाग अण्डवाहिनी नलीभन्दा अलि माथि उठेको हुन्छ । यो भागदेखि माथि मूत्रथैली (</a:t>
            </a:r>
            <a:r>
              <a:rPr lang="en-US" dirty="0"/>
              <a:t>Urinary bladder) </a:t>
            </a:r>
            <a:r>
              <a:rPr lang="ne-NP" dirty="0"/>
              <a:t>अवस्थित हुन्छ भने यस भागबाट नै दायाँ-बायाँ गरी दुईवटा अण्डवाहिनी नलीहरू खुलेका हुन्छन् </a:t>
            </a:r>
            <a:endParaRPr lang="en-US" dirty="0"/>
          </a:p>
        </p:txBody>
      </p:sp>
    </p:spTree>
    <p:extLst>
      <p:ext uri="{BB962C8B-B14F-4D97-AF65-F5344CB8AC3E}">
        <p14:creationId xmlns:p14="http://schemas.microsoft.com/office/powerpoint/2010/main" val="2206126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324600"/>
          </a:xfrm>
        </p:spPr>
        <p:txBody>
          <a:bodyPr>
            <a:normAutofit/>
          </a:bodyPr>
          <a:lstStyle/>
          <a:p>
            <a:pPr marL="0" indent="0" algn="just">
              <a:buNone/>
            </a:pPr>
            <a:endParaRPr lang="ne-NP" dirty="0" smtClean="0"/>
          </a:p>
          <a:p>
            <a:pPr marL="0" indent="0" algn="just">
              <a:buNone/>
            </a:pPr>
            <a:r>
              <a:rPr lang="ne-NP" dirty="0" smtClean="0"/>
              <a:t>	</a:t>
            </a:r>
            <a:r>
              <a:rPr lang="ne-NP" dirty="0" smtClean="0">
                <a:solidFill>
                  <a:srgbClr val="FF0000"/>
                </a:solidFill>
              </a:rPr>
              <a:t>पाठेघरको </a:t>
            </a:r>
            <a:r>
              <a:rPr lang="ne-NP" dirty="0">
                <a:solidFill>
                  <a:srgbClr val="FF0000"/>
                </a:solidFill>
              </a:rPr>
              <a:t>दोस्रो भाग बडी (</a:t>
            </a:r>
            <a:r>
              <a:rPr lang="en-US" dirty="0">
                <a:solidFill>
                  <a:srgbClr val="FF0000"/>
                </a:solidFill>
              </a:rPr>
              <a:t>Bod</a:t>
            </a:r>
            <a:r>
              <a:rPr lang="en-US" sz="3600" dirty="0">
                <a:solidFill>
                  <a:srgbClr val="FF0000"/>
                </a:solidFill>
              </a:rPr>
              <a:t>y) </a:t>
            </a:r>
            <a:r>
              <a:rPr lang="ne-NP" sz="3600" dirty="0">
                <a:solidFill>
                  <a:srgbClr val="FF0000"/>
                </a:solidFill>
              </a:rPr>
              <a:t>हो </a:t>
            </a:r>
            <a:r>
              <a:rPr lang="ne-NP" dirty="0"/>
              <a:t>। यो भाग त्रिभुजाकारबाट क्रमश: साँघुरिँदै तेस्रो तह घाँटी (</a:t>
            </a:r>
            <a:r>
              <a:rPr lang="en-US" dirty="0"/>
              <a:t>Neck) </a:t>
            </a:r>
            <a:r>
              <a:rPr lang="ne-NP" dirty="0"/>
              <a:t>तिर जान्छ । यो भाग फन्डस् र घाँटीबीचको भाग हो </a:t>
            </a:r>
            <a:r>
              <a:rPr lang="ne-NP" dirty="0" smtClean="0"/>
              <a:t>।</a:t>
            </a:r>
          </a:p>
          <a:p>
            <a:pPr marL="0" indent="0" algn="just">
              <a:buNone/>
            </a:pPr>
            <a:r>
              <a:rPr lang="ne-NP" dirty="0" smtClean="0"/>
              <a:t> </a:t>
            </a:r>
            <a:r>
              <a:rPr lang="ne-NP" dirty="0"/>
              <a:t>त्यसै गरी पाठेघरको तेस्रो तह घाँटी </a:t>
            </a:r>
            <a:r>
              <a:rPr lang="ne-NP" dirty="0">
                <a:solidFill>
                  <a:srgbClr val="FF0000"/>
                </a:solidFill>
              </a:rPr>
              <a:t>(</a:t>
            </a:r>
            <a:r>
              <a:rPr lang="en-US" dirty="0">
                <a:solidFill>
                  <a:srgbClr val="FF0000"/>
                </a:solidFill>
              </a:rPr>
              <a:t>Neck) </a:t>
            </a:r>
            <a:r>
              <a:rPr lang="ne-NP" dirty="0"/>
              <a:t>हो । यो भागलाई सर्भिक्स युटेरी (</a:t>
            </a:r>
            <a:r>
              <a:rPr lang="en-US" dirty="0"/>
              <a:t>Cervix uteri) </a:t>
            </a:r>
            <a:r>
              <a:rPr lang="ne-NP" dirty="0"/>
              <a:t>पनि भन्ने गरिन्छ । यो पाठेघरको सबैभन्दा साँघुरो भाग हो । </a:t>
            </a:r>
            <a:r>
              <a:rPr lang="ne-NP" dirty="0" smtClean="0"/>
              <a:t>यो </a:t>
            </a:r>
            <a:r>
              <a:rPr lang="ne-NP" dirty="0"/>
              <a:t>योनिद्वारसँग जोडिएको हुन्छ ।</a:t>
            </a:r>
            <a:endParaRPr lang="en-US" dirty="0"/>
          </a:p>
        </p:txBody>
      </p:sp>
    </p:spTree>
    <p:extLst>
      <p:ext uri="{BB962C8B-B14F-4D97-AF65-F5344CB8AC3E}">
        <p14:creationId xmlns:p14="http://schemas.microsoft.com/office/powerpoint/2010/main" val="1323960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868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818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Desktop\male-reproductive-label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915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18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e-NP" sz="3600" dirty="0">
                <a:solidFill>
                  <a:srgbClr val="FF0000"/>
                </a:solidFill>
              </a:rPr>
              <a:t>पाठेघरको भित्ताको बनावट (</a:t>
            </a:r>
            <a:r>
              <a:rPr lang="en-US" sz="3600" dirty="0">
                <a:solidFill>
                  <a:srgbClr val="FF0000"/>
                </a:solidFill>
              </a:rPr>
              <a:t>Structure of the Wall of Uterus):</a:t>
            </a:r>
          </a:p>
        </p:txBody>
      </p:sp>
      <p:sp>
        <p:nvSpPr>
          <p:cNvPr id="3" name="Content Placeholder 2"/>
          <p:cNvSpPr>
            <a:spLocks noGrp="1"/>
          </p:cNvSpPr>
          <p:nvPr>
            <p:ph idx="1"/>
          </p:nvPr>
        </p:nvSpPr>
        <p:spPr>
          <a:xfrm>
            <a:off x="152400" y="1600200"/>
            <a:ext cx="8839200" cy="5105400"/>
          </a:xfrm>
        </p:spPr>
        <p:txBody>
          <a:bodyPr>
            <a:normAutofit fontScale="85000" lnSpcReduction="20000"/>
          </a:bodyPr>
          <a:lstStyle/>
          <a:p>
            <a:pPr marL="0" indent="0" algn="just">
              <a:buNone/>
            </a:pPr>
            <a:r>
              <a:rPr lang="ne-NP" dirty="0" smtClean="0"/>
              <a:t>पाठेघरको </a:t>
            </a:r>
            <a:r>
              <a:rPr lang="ne-NP" dirty="0"/>
              <a:t>भित्ताको बनावट </a:t>
            </a:r>
            <a:r>
              <a:rPr lang="ne-NP" b="1" dirty="0" smtClean="0">
                <a:solidFill>
                  <a:srgbClr val="FF0000"/>
                </a:solidFill>
              </a:rPr>
              <a:t>तीन</a:t>
            </a:r>
            <a:r>
              <a:rPr lang="ne-NP" dirty="0" smtClean="0"/>
              <a:t> </a:t>
            </a:r>
            <a:r>
              <a:rPr lang="ne-NP" dirty="0"/>
              <a:t>तहबाट भएको पाइन्छ</a:t>
            </a:r>
          </a:p>
          <a:p>
            <a:pPr marL="514350" indent="-514350" algn="just">
              <a:buAutoNum type="hindiNumPeriod"/>
            </a:pPr>
            <a:r>
              <a:rPr lang="ne-NP" b="1" dirty="0" smtClean="0">
                <a:solidFill>
                  <a:srgbClr val="FF0000"/>
                </a:solidFill>
              </a:rPr>
              <a:t>बाह्य </a:t>
            </a:r>
            <a:r>
              <a:rPr lang="ne-NP" b="1" dirty="0">
                <a:solidFill>
                  <a:srgbClr val="FF0000"/>
                </a:solidFill>
              </a:rPr>
              <a:t>तह (</a:t>
            </a:r>
            <a:r>
              <a:rPr lang="en-US" b="1" dirty="0">
                <a:solidFill>
                  <a:srgbClr val="FF0000"/>
                </a:solidFill>
              </a:rPr>
              <a:t>The Outer Layer): </a:t>
            </a:r>
            <a:r>
              <a:rPr lang="ne-NP" dirty="0"/>
              <a:t>यसलाई </a:t>
            </a:r>
            <a:r>
              <a:rPr lang="ne-NP" b="1" dirty="0">
                <a:solidFill>
                  <a:srgbClr val="FF0000"/>
                </a:solidFill>
              </a:rPr>
              <a:t>पेरिमेट्रियम (</a:t>
            </a:r>
            <a:r>
              <a:rPr lang="en-US" b="1" dirty="0" err="1">
                <a:solidFill>
                  <a:srgbClr val="FF0000"/>
                </a:solidFill>
              </a:rPr>
              <a:t>Perimetrium</a:t>
            </a:r>
            <a:r>
              <a:rPr lang="en-US" dirty="0"/>
              <a:t>) </a:t>
            </a:r>
            <a:r>
              <a:rPr lang="ne-NP" dirty="0"/>
              <a:t>भनिन्छ जुन भिसेरल पेरिटोनियम (</a:t>
            </a:r>
            <a:r>
              <a:rPr lang="en-US" dirty="0"/>
              <a:t>Visceral peritoneum) </a:t>
            </a:r>
            <a:r>
              <a:rPr lang="ne-NP" dirty="0"/>
              <a:t>ले बनेको हुन्छ </a:t>
            </a:r>
            <a:r>
              <a:rPr lang="ne-NP" dirty="0" smtClean="0"/>
              <a:t>।</a:t>
            </a:r>
            <a:endParaRPr lang="ne-NP" dirty="0"/>
          </a:p>
          <a:p>
            <a:pPr marL="0" indent="0" algn="just">
              <a:buNone/>
            </a:pPr>
            <a:r>
              <a:rPr lang="ne-NP" b="1" dirty="0">
                <a:solidFill>
                  <a:srgbClr val="FF0000"/>
                </a:solidFill>
              </a:rPr>
              <a:t>२. मध्य तह (</a:t>
            </a:r>
            <a:r>
              <a:rPr lang="en-US" b="1" dirty="0">
                <a:solidFill>
                  <a:srgbClr val="FF0000"/>
                </a:solidFill>
              </a:rPr>
              <a:t>The Middle Layer): </a:t>
            </a:r>
            <a:r>
              <a:rPr lang="ne-NP" dirty="0"/>
              <a:t>यसलाई</a:t>
            </a:r>
            <a:r>
              <a:rPr lang="ne-NP" b="1" dirty="0"/>
              <a:t> </a:t>
            </a:r>
            <a:r>
              <a:rPr lang="ne-NP" dirty="0">
                <a:solidFill>
                  <a:srgbClr val="FF0000"/>
                </a:solidFill>
              </a:rPr>
              <a:t>मायोमेट्रियम (</a:t>
            </a:r>
            <a:r>
              <a:rPr lang="en-US" dirty="0" smtClean="0">
                <a:solidFill>
                  <a:srgbClr val="FF0000"/>
                </a:solidFill>
              </a:rPr>
              <a:t>Myometrium) </a:t>
            </a:r>
            <a:r>
              <a:rPr lang="ne-NP" dirty="0"/>
              <a:t>भनिन्छ । यो नै पाठेघरको भित्ताको मुख्य भाग हो। यो मुलायम मांसपेशीय रेसाहरू, रक्तनलीहरू र स्नायु रेसाहरू मिलेर बनेको हुन्छ । यो तह पाठेघरको भित्ताको सबैभन्दा बाक्लो तह हो </a:t>
            </a:r>
            <a:r>
              <a:rPr lang="ne-NP" dirty="0" smtClean="0"/>
              <a:t>।</a:t>
            </a:r>
          </a:p>
          <a:p>
            <a:pPr marL="0" indent="0" algn="just">
              <a:buNone/>
            </a:pPr>
            <a:endParaRPr lang="ne-NP" dirty="0"/>
          </a:p>
          <a:p>
            <a:pPr marL="0" indent="0" algn="just">
              <a:buNone/>
            </a:pPr>
            <a:r>
              <a:rPr lang="ne-NP" b="1" dirty="0">
                <a:solidFill>
                  <a:srgbClr val="FF0000"/>
                </a:solidFill>
              </a:rPr>
              <a:t>३. भित्री तह (</a:t>
            </a:r>
            <a:r>
              <a:rPr lang="en-US" b="1" dirty="0">
                <a:solidFill>
                  <a:srgbClr val="FF0000"/>
                </a:solidFill>
              </a:rPr>
              <a:t>The Inner Layer): </a:t>
            </a:r>
            <a:r>
              <a:rPr lang="ne-NP" dirty="0"/>
              <a:t>यसलाई </a:t>
            </a:r>
            <a:r>
              <a:rPr lang="ne-NP" b="1" dirty="0">
                <a:solidFill>
                  <a:srgbClr val="FF0000"/>
                </a:solidFill>
              </a:rPr>
              <a:t>इन्डोमेट्रियम (</a:t>
            </a:r>
            <a:r>
              <a:rPr lang="en-US" b="1" dirty="0" smtClean="0">
                <a:solidFill>
                  <a:srgbClr val="FF0000"/>
                </a:solidFill>
              </a:rPr>
              <a:t>Endometrium) </a:t>
            </a:r>
            <a:r>
              <a:rPr lang="ne-NP" dirty="0"/>
              <a:t>भन्ने गरिन्छ, जुन पाठेघरको सबैभन्दा भित्री तह हो । यो तह सिलियायुक्त ढाक्ने तन्तु (</a:t>
            </a:r>
            <a:r>
              <a:rPr lang="en-US" dirty="0"/>
              <a:t>Ciliated epithelium tissue) </a:t>
            </a:r>
            <a:r>
              <a:rPr lang="ne-NP" dirty="0"/>
              <a:t>ले बनेको हुन्छ </a:t>
            </a:r>
            <a:r>
              <a:rPr lang="ne-NP" dirty="0" smtClean="0"/>
              <a:t>।</a:t>
            </a:r>
            <a:endParaRPr lang="en-US" dirty="0" smtClean="0"/>
          </a:p>
          <a:p>
            <a:pPr marL="0" indent="0" algn="just">
              <a:buNone/>
            </a:pPr>
            <a:endParaRPr lang="ne-NP" dirty="0" smtClean="0"/>
          </a:p>
        </p:txBody>
      </p:sp>
    </p:spTree>
    <p:extLst>
      <p:ext uri="{BB962C8B-B14F-4D97-AF65-F5344CB8AC3E}">
        <p14:creationId xmlns:p14="http://schemas.microsoft.com/office/powerpoint/2010/main" val="2500819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ne-NP" sz="3600" b="1" dirty="0">
                <a:solidFill>
                  <a:srgbClr val="FF0000"/>
                </a:solidFill>
              </a:rPr>
              <a:t>पाठेघरका कार्यहरू (</a:t>
            </a:r>
            <a:r>
              <a:rPr lang="en-US" sz="3600" b="1" dirty="0">
                <a:solidFill>
                  <a:srgbClr val="FF0000"/>
                </a:solidFill>
              </a:rPr>
              <a:t>Functions of Uterus):</a:t>
            </a:r>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pPr marL="0" indent="0" algn="just">
              <a:buNone/>
            </a:pPr>
            <a:endParaRPr lang="ne-NP" dirty="0"/>
          </a:p>
          <a:p>
            <a:pPr marL="514350" indent="-514350" algn="just">
              <a:buAutoNum type="hindiNumPeriod"/>
            </a:pPr>
            <a:r>
              <a:rPr lang="ne-NP" dirty="0" smtClean="0"/>
              <a:t>निषेचित </a:t>
            </a:r>
            <a:r>
              <a:rPr lang="ne-NP" dirty="0"/>
              <a:t>अण्ड (</a:t>
            </a:r>
            <a:r>
              <a:rPr lang="en-US" dirty="0"/>
              <a:t>Fertilized Ovum) </a:t>
            </a:r>
            <a:r>
              <a:rPr lang="ne-NP" dirty="0"/>
              <a:t>लाई प्राप्त </a:t>
            </a:r>
            <a:r>
              <a:rPr lang="ne-NP" dirty="0" smtClean="0"/>
              <a:t>गरी</a:t>
            </a:r>
            <a:endParaRPr lang="en-US" dirty="0" smtClean="0"/>
          </a:p>
          <a:p>
            <a:pPr marL="0" indent="0" algn="just">
              <a:buNone/>
            </a:pPr>
            <a:r>
              <a:rPr lang="en-US" dirty="0"/>
              <a:t> </a:t>
            </a:r>
            <a:r>
              <a:rPr lang="en-US" dirty="0" smtClean="0"/>
              <a:t>   </a:t>
            </a:r>
            <a:r>
              <a:rPr lang="ne-NP" dirty="0" smtClean="0"/>
              <a:t> </a:t>
            </a:r>
            <a:r>
              <a:rPr lang="ne-NP" dirty="0"/>
              <a:t>त्यसलाई पोषण प्रदान गर्छ ।</a:t>
            </a:r>
          </a:p>
          <a:p>
            <a:pPr marL="0" indent="0" algn="just">
              <a:buNone/>
            </a:pPr>
            <a:r>
              <a:rPr lang="ne-NP" dirty="0"/>
              <a:t>२. रजस्वला चक्र (</a:t>
            </a:r>
            <a:r>
              <a:rPr lang="en-US" dirty="0"/>
              <a:t>Menstrual Cycle) </a:t>
            </a:r>
            <a:r>
              <a:rPr lang="ne-NP" dirty="0"/>
              <a:t>लाई नियमित </a:t>
            </a:r>
            <a:r>
              <a:rPr lang="ne-NP" dirty="0" smtClean="0"/>
              <a:t>राख्न</a:t>
            </a:r>
            <a:endParaRPr lang="en-US" dirty="0" smtClean="0"/>
          </a:p>
          <a:p>
            <a:pPr marL="0" indent="0" algn="just">
              <a:buNone/>
            </a:pPr>
            <a:r>
              <a:rPr lang="en-US" dirty="0"/>
              <a:t> </a:t>
            </a:r>
            <a:r>
              <a:rPr lang="en-US" dirty="0" smtClean="0"/>
              <a:t>   </a:t>
            </a:r>
            <a:r>
              <a:rPr lang="ne-NP" dirty="0" smtClean="0"/>
              <a:t> </a:t>
            </a:r>
            <a:r>
              <a:rPr lang="ne-NP" dirty="0"/>
              <a:t>मदत गर्छ ।</a:t>
            </a:r>
          </a:p>
          <a:p>
            <a:pPr marL="0" indent="0" algn="just">
              <a:buNone/>
            </a:pPr>
            <a:r>
              <a:rPr lang="ne-NP" dirty="0"/>
              <a:t>३. भ्रूण (</a:t>
            </a:r>
            <a:r>
              <a:rPr lang="en-US" dirty="0"/>
              <a:t>Embryo) </a:t>
            </a:r>
            <a:r>
              <a:rPr lang="ne-NP" dirty="0"/>
              <a:t>को वृद्धि र विकासमा मदत गर्छ । </a:t>
            </a:r>
            <a:endParaRPr lang="en-US" dirty="0" smtClean="0"/>
          </a:p>
          <a:p>
            <a:pPr marL="0" indent="0" algn="just">
              <a:buNone/>
            </a:pPr>
            <a:r>
              <a:rPr lang="ne-NP" dirty="0" smtClean="0"/>
              <a:t>४</a:t>
            </a:r>
            <a:r>
              <a:rPr lang="ne-NP" dirty="0"/>
              <a:t>. गर्भअवधि पूरा भएपछि बच्चालाई बाहिर </a:t>
            </a:r>
            <a:r>
              <a:rPr lang="ne-NP" dirty="0" smtClean="0"/>
              <a:t>निकाल्न</a:t>
            </a:r>
            <a:endParaRPr lang="en-US" dirty="0" smtClean="0"/>
          </a:p>
          <a:p>
            <a:pPr marL="0" indent="0" algn="just">
              <a:buNone/>
            </a:pPr>
            <a:r>
              <a:rPr lang="en-US" dirty="0"/>
              <a:t> </a:t>
            </a:r>
            <a:r>
              <a:rPr lang="en-US" dirty="0" smtClean="0"/>
              <a:t>  </a:t>
            </a:r>
            <a:r>
              <a:rPr lang="ne-NP" dirty="0" smtClean="0"/>
              <a:t> </a:t>
            </a:r>
            <a:r>
              <a:rPr lang="ne-NP" dirty="0"/>
              <a:t>सहयोग गर्छ ।</a:t>
            </a:r>
          </a:p>
          <a:p>
            <a:pPr marL="0" indent="0" algn="just">
              <a:buNone/>
            </a:pPr>
            <a:r>
              <a:rPr lang="ne-NP" b="1" dirty="0" smtClean="0">
                <a:solidFill>
                  <a:srgbClr val="FF0000"/>
                </a:solidFill>
              </a:rPr>
              <a:t>३. अण्डवाहिनी </a:t>
            </a:r>
            <a:r>
              <a:rPr lang="ne-NP" b="1" dirty="0">
                <a:solidFill>
                  <a:srgbClr val="FF0000"/>
                </a:solidFill>
              </a:rPr>
              <a:t>नली (</a:t>
            </a:r>
            <a:r>
              <a:rPr lang="en-US" b="1" dirty="0">
                <a:solidFill>
                  <a:srgbClr val="FF0000"/>
                </a:solidFill>
              </a:rPr>
              <a:t>Fallopian or Uterine Tube): </a:t>
            </a:r>
            <a:r>
              <a:rPr lang="ne-NP" b="1" dirty="0" smtClean="0">
                <a:solidFill>
                  <a:srgbClr val="FF0000"/>
                </a:solidFill>
              </a:rPr>
              <a:t>	</a:t>
            </a:r>
            <a:r>
              <a:rPr lang="ne-NP" dirty="0" smtClean="0"/>
              <a:t>पाठेघरको </a:t>
            </a:r>
            <a:r>
              <a:rPr lang="ne-NP" dirty="0"/>
              <a:t>माथिल्लो भागमा जोडाका रूपमा रहेको नली जसलाई अण्डवाहिनी नली भनिन्छ । यो नली करिब १० देखि १२ से. मि. लामो हुन्छ । यो नलीको दायाँ भाग बायाँ नलीको तुलनामा केही लामो हुन्छ । अण्डवाहिनी नलीलाई चार भागमा छुट्ट्याइएको छ</a:t>
            </a:r>
            <a:endParaRPr lang="en-US" dirty="0"/>
          </a:p>
        </p:txBody>
      </p:sp>
    </p:spTree>
    <p:extLst>
      <p:ext uri="{BB962C8B-B14F-4D97-AF65-F5344CB8AC3E}">
        <p14:creationId xmlns:p14="http://schemas.microsoft.com/office/powerpoint/2010/main" val="3283177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248400"/>
          </a:xfrm>
        </p:spPr>
        <p:txBody>
          <a:bodyPr>
            <a:normAutofit fontScale="92500" lnSpcReduction="10000"/>
          </a:bodyPr>
          <a:lstStyle/>
          <a:p>
            <a:pPr marL="0" indent="0" algn="just">
              <a:buNone/>
            </a:pPr>
            <a:r>
              <a:rPr lang="ne-NP" b="1" dirty="0" smtClean="0">
                <a:solidFill>
                  <a:srgbClr val="FF0000"/>
                </a:solidFill>
              </a:rPr>
              <a:t>१</a:t>
            </a:r>
            <a:r>
              <a:rPr lang="ne-NP" b="1" dirty="0">
                <a:solidFill>
                  <a:srgbClr val="FF0000"/>
                </a:solidFill>
              </a:rPr>
              <a:t>. युटराइन (</a:t>
            </a:r>
            <a:r>
              <a:rPr lang="en-US" b="1" dirty="0">
                <a:solidFill>
                  <a:srgbClr val="FF0000"/>
                </a:solidFill>
              </a:rPr>
              <a:t>Uterine): </a:t>
            </a:r>
            <a:r>
              <a:rPr lang="ne-NP" dirty="0"/>
              <a:t>यो भाग अण्डवाहिनी नलीको पाठेघरको भित्तासँग जोडिएर रहेको भाग हो ।</a:t>
            </a:r>
          </a:p>
          <a:p>
            <a:pPr marL="0" indent="0" algn="just">
              <a:buNone/>
            </a:pPr>
            <a:r>
              <a:rPr lang="ne-NP" b="1" dirty="0" smtClean="0">
                <a:solidFill>
                  <a:srgbClr val="FF0000"/>
                </a:solidFill>
              </a:rPr>
              <a:t>२.इस्थमस </a:t>
            </a:r>
            <a:r>
              <a:rPr lang="ne-NP" b="1" dirty="0">
                <a:solidFill>
                  <a:srgbClr val="FF0000"/>
                </a:solidFill>
              </a:rPr>
              <a:t>(</a:t>
            </a:r>
            <a:r>
              <a:rPr lang="en-US" b="1" dirty="0">
                <a:solidFill>
                  <a:srgbClr val="FF0000"/>
                </a:solidFill>
              </a:rPr>
              <a:t>Isthmus): </a:t>
            </a:r>
            <a:r>
              <a:rPr lang="ne-NP" dirty="0"/>
              <a:t>यो पाठेघरदेखि नजिकै युटराइन र एम्पुला (</a:t>
            </a:r>
            <a:r>
              <a:rPr lang="en-US" dirty="0"/>
              <a:t>Ampulla) </a:t>
            </a:r>
            <a:r>
              <a:rPr lang="ne-NP" dirty="0"/>
              <a:t>का बीचमा रहेको अलिकति खुम्चिएको करिब २.३ मि. मि. व्यास (</a:t>
            </a:r>
            <a:r>
              <a:rPr lang="en-US" dirty="0"/>
              <a:t>Diameter) </a:t>
            </a:r>
            <a:r>
              <a:rPr lang="ne-NP" dirty="0"/>
              <a:t>मा रहेको भाग हो ।</a:t>
            </a:r>
          </a:p>
          <a:p>
            <a:pPr marL="0" indent="0" algn="just">
              <a:buNone/>
            </a:pPr>
            <a:r>
              <a:rPr lang="ne-NP" b="1" dirty="0">
                <a:solidFill>
                  <a:srgbClr val="FF0000"/>
                </a:solidFill>
              </a:rPr>
              <a:t>३. एम्पुला (</a:t>
            </a:r>
            <a:r>
              <a:rPr lang="en-US" b="1" dirty="0">
                <a:solidFill>
                  <a:srgbClr val="FF0000"/>
                </a:solidFill>
              </a:rPr>
              <a:t>Ampulla): </a:t>
            </a:r>
            <a:r>
              <a:rPr lang="ne-NP" dirty="0"/>
              <a:t>यो भाग इस्थमसबाट सुरु हुन्छ र क्रमिक रूपमा यसको व्यासमा वृद्धि आउँछ । यस भागले अण्डवाहिनी नलीको लगभग आधाजति भाग ओगटेको हुन्छ ।</a:t>
            </a:r>
          </a:p>
          <a:p>
            <a:pPr marL="0" indent="0" algn="just">
              <a:buNone/>
            </a:pPr>
            <a:r>
              <a:rPr lang="ne-NP" b="1" dirty="0">
                <a:solidFill>
                  <a:srgbClr val="FF0000"/>
                </a:solidFill>
              </a:rPr>
              <a:t>४. इन्फन्डिबुलम (</a:t>
            </a:r>
            <a:r>
              <a:rPr lang="en-US" b="1" dirty="0">
                <a:solidFill>
                  <a:srgbClr val="FF0000"/>
                </a:solidFill>
              </a:rPr>
              <a:t>Infundibulum): </a:t>
            </a:r>
            <a:r>
              <a:rPr lang="ne-NP" dirty="0"/>
              <a:t>यो एम्पुलाबाट सुरु भएर चिम्नी आकार (</a:t>
            </a:r>
            <a:r>
              <a:rPr lang="en-US" dirty="0"/>
              <a:t>Funnel-shaped) </a:t>
            </a:r>
            <a:r>
              <a:rPr lang="ne-NP" dirty="0"/>
              <a:t>मा फैलिएको नली हो, जसमा प्रशस्त अनियमित औँला आकारका हाँगाहरू निस्केका हुन्छन् </a:t>
            </a:r>
            <a:r>
              <a:rPr lang="ne-NP" dirty="0" smtClean="0"/>
              <a:t>।</a:t>
            </a:r>
            <a:endParaRPr lang="en-US" dirty="0"/>
          </a:p>
        </p:txBody>
      </p:sp>
    </p:spTree>
    <p:extLst>
      <p:ext uri="{BB962C8B-B14F-4D97-AF65-F5344CB8AC3E}">
        <p14:creationId xmlns:p14="http://schemas.microsoft.com/office/powerpoint/2010/main" val="2694061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872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lvl="0">
              <a:spcBef>
                <a:spcPct val="20000"/>
              </a:spcBef>
            </a:pPr>
            <a:r>
              <a:rPr lang="ne-NP" sz="3100" dirty="0" smtClean="0">
                <a:solidFill>
                  <a:prstClr val="black"/>
                </a:solidFill>
                <a:ea typeface="+mn-ea"/>
              </a:rPr>
              <a:t/>
            </a:r>
            <a:br>
              <a:rPr lang="ne-NP" sz="3100" dirty="0" smtClean="0">
                <a:solidFill>
                  <a:prstClr val="black"/>
                </a:solidFill>
                <a:ea typeface="+mn-ea"/>
              </a:rPr>
            </a:br>
            <a:r>
              <a:rPr lang="ne-NP" sz="3100" dirty="0">
                <a:solidFill>
                  <a:prstClr val="black"/>
                </a:solidFill>
                <a:ea typeface="+mn-ea"/>
              </a:rPr>
              <a:t/>
            </a:r>
            <a:br>
              <a:rPr lang="ne-NP" sz="3100" dirty="0">
                <a:solidFill>
                  <a:prstClr val="black"/>
                </a:solidFill>
                <a:ea typeface="+mn-ea"/>
              </a:rPr>
            </a:br>
            <a:r>
              <a:rPr lang="ne-NP" sz="3100" b="1" dirty="0" smtClean="0">
                <a:solidFill>
                  <a:srgbClr val="FF0000"/>
                </a:solidFill>
                <a:ea typeface="+mn-ea"/>
              </a:rPr>
              <a:t>अण्डवाहिनी </a:t>
            </a:r>
            <a:r>
              <a:rPr lang="ne-NP" sz="3100" b="1" dirty="0">
                <a:solidFill>
                  <a:srgbClr val="FF0000"/>
                </a:solidFill>
                <a:ea typeface="+mn-ea"/>
              </a:rPr>
              <a:t>नलीका भित्ताको बनावट (</a:t>
            </a:r>
            <a:r>
              <a:rPr lang="en-US" sz="3100" b="1" dirty="0">
                <a:solidFill>
                  <a:srgbClr val="FF0000"/>
                </a:solidFill>
                <a:ea typeface="+mn-ea"/>
                <a:cs typeface="+mn-cs"/>
              </a:rPr>
              <a:t>Structure of the Wall of </a:t>
            </a:r>
            <a:r>
              <a:rPr lang="en-US" sz="3100" b="1" dirty="0" smtClean="0">
                <a:solidFill>
                  <a:srgbClr val="FF0000"/>
                </a:solidFill>
                <a:ea typeface="+mn-ea"/>
                <a:cs typeface="+mn-cs"/>
              </a:rPr>
              <a:t>Uterine</a:t>
            </a:r>
            <a:r>
              <a:rPr lang="ne-NP" sz="3100" b="1" dirty="0" smtClean="0">
                <a:solidFill>
                  <a:srgbClr val="FF0000"/>
                </a:solidFill>
                <a:ea typeface="+mn-ea"/>
                <a:cs typeface="+mn-cs"/>
              </a:rPr>
              <a:t> </a:t>
            </a:r>
            <a:r>
              <a:rPr lang="en-US" sz="3100" b="1" dirty="0">
                <a:solidFill>
                  <a:srgbClr val="FF0000"/>
                </a:solidFill>
              </a:rPr>
              <a:t>Tube): </a:t>
            </a:r>
            <a:r>
              <a:rPr lang="en-US" sz="3100" b="1" dirty="0">
                <a:solidFill>
                  <a:srgbClr val="FF0000"/>
                </a:solidFill>
                <a:ea typeface="+mn-ea"/>
                <a:cs typeface="+mn-cs"/>
              </a:rPr>
              <a:t/>
            </a:r>
            <a:br>
              <a:rPr lang="en-US" sz="3100" b="1" dirty="0">
                <a:solidFill>
                  <a:srgbClr val="FF0000"/>
                </a:solidFill>
                <a:ea typeface="+mn-ea"/>
                <a:cs typeface="+mn-cs"/>
              </a:rPr>
            </a:br>
            <a:endParaRPr lang="en-US" b="1" dirty="0">
              <a:solidFill>
                <a:srgbClr val="FF0000"/>
              </a:solidFill>
            </a:endParaRPr>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pPr marL="0" indent="0" algn="just">
              <a:buNone/>
            </a:pPr>
            <a:r>
              <a:rPr lang="ne-NP" b="1" dirty="0" smtClean="0">
                <a:solidFill>
                  <a:srgbClr val="FF0000"/>
                </a:solidFill>
              </a:rPr>
              <a:t>१</a:t>
            </a:r>
            <a:r>
              <a:rPr lang="ne-NP" b="1" dirty="0">
                <a:solidFill>
                  <a:srgbClr val="FF0000"/>
                </a:solidFill>
              </a:rPr>
              <a:t>. सेरोस कोट (</a:t>
            </a:r>
            <a:r>
              <a:rPr lang="en-US" b="1" dirty="0">
                <a:solidFill>
                  <a:srgbClr val="FF0000"/>
                </a:solidFill>
              </a:rPr>
              <a:t>Serous Coat): </a:t>
            </a:r>
            <a:r>
              <a:rPr lang="ne-NP" dirty="0"/>
              <a:t>यो एउटा जोड्ने तन्तुवाट बनेको तह हो, जसमा रक्तनली तथा स्नायुहरू रहेका हुन्छन् ।</a:t>
            </a:r>
          </a:p>
          <a:p>
            <a:pPr marL="0" indent="0" algn="just">
              <a:buNone/>
            </a:pPr>
            <a:r>
              <a:rPr lang="ne-NP" b="1" dirty="0">
                <a:solidFill>
                  <a:srgbClr val="FF0000"/>
                </a:solidFill>
              </a:rPr>
              <a:t>२. मस्कुलर कोट (</a:t>
            </a:r>
            <a:r>
              <a:rPr lang="en-US" b="1" dirty="0">
                <a:solidFill>
                  <a:srgbClr val="FF0000"/>
                </a:solidFill>
              </a:rPr>
              <a:t>Muscular Coat): </a:t>
            </a:r>
            <a:r>
              <a:rPr lang="ne-NP" dirty="0"/>
              <a:t>यसमा मुलायम मांसपेशीय तन्तुहरूका दुईवटा तहहरू हुन्छन् । एउटा वाहिरी क्षितिजीय (</a:t>
            </a:r>
            <a:r>
              <a:rPr lang="en-US" dirty="0"/>
              <a:t>Longitudinal) </a:t>
            </a:r>
            <a:r>
              <a:rPr lang="ne-NP" dirty="0"/>
              <a:t>र अर्को भित्री वृत्ताकार (</a:t>
            </a:r>
            <a:r>
              <a:rPr lang="en-US" dirty="0"/>
              <a:t>Circular) । </a:t>
            </a:r>
            <a:r>
              <a:rPr lang="ne-NP" dirty="0"/>
              <a:t>तीमध्ये वृत्ताकार तह राम्रोसँग विकसित भएर पाठेघर नजिकै रहेको हुन्छ ।</a:t>
            </a:r>
          </a:p>
          <a:p>
            <a:pPr marL="0" indent="0" algn="just">
              <a:buNone/>
            </a:pPr>
            <a:r>
              <a:rPr lang="ne-NP" b="1" dirty="0">
                <a:solidFill>
                  <a:srgbClr val="FF0000"/>
                </a:solidFill>
              </a:rPr>
              <a:t>३. म्युकोस कोट (</a:t>
            </a:r>
            <a:r>
              <a:rPr lang="en-US" b="1" dirty="0">
                <a:solidFill>
                  <a:srgbClr val="FF0000"/>
                </a:solidFill>
              </a:rPr>
              <a:t>Mucous Coat): </a:t>
            </a:r>
            <a:r>
              <a:rPr lang="ne-NP" dirty="0"/>
              <a:t>यो सबैभन्दा भित्री तह हो, जुन सिलियायुक्त ढाक्ने तन्तुले ढाकिएको हुन्छ । यी सिलियायुक्त तन्तुमा रहेका सिलियाहरूले अण्डवाहिनी नलीभित्र रहेका अण्डहरूलाई पाठेघरतिर हाक्ने कार्य गर्दछन् </a:t>
            </a:r>
            <a:r>
              <a:rPr lang="ne-NP" dirty="0" smtClean="0"/>
              <a:t>।</a:t>
            </a:r>
            <a:endParaRPr lang="ne-NP" dirty="0"/>
          </a:p>
        </p:txBody>
      </p:sp>
    </p:spTree>
    <p:extLst>
      <p:ext uri="{BB962C8B-B14F-4D97-AF65-F5344CB8AC3E}">
        <p14:creationId xmlns:p14="http://schemas.microsoft.com/office/powerpoint/2010/main" val="1962189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e-NP" sz="3600" b="1" dirty="0">
                <a:solidFill>
                  <a:srgbClr val="FF0000"/>
                </a:solidFill>
              </a:rPr>
              <a:t>अण्डवाहिनी नलीका कार्यहरू (</a:t>
            </a:r>
            <a:r>
              <a:rPr lang="en-US" sz="3600" b="1" dirty="0">
                <a:solidFill>
                  <a:srgbClr val="FF0000"/>
                </a:solidFill>
              </a:rPr>
              <a:t>Functions of Uterine Tube):</a:t>
            </a:r>
          </a:p>
        </p:txBody>
      </p:sp>
      <p:sp>
        <p:nvSpPr>
          <p:cNvPr id="3" name="Content Placeholder 2"/>
          <p:cNvSpPr>
            <a:spLocks noGrp="1"/>
          </p:cNvSpPr>
          <p:nvPr>
            <p:ph idx="1"/>
          </p:nvPr>
        </p:nvSpPr>
        <p:spPr>
          <a:xfrm>
            <a:off x="152400" y="1600200"/>
            <a:ext cx="8763000" cy="4525963"/>
          </a:xfrm>
        </p:spPr>
        <p:txBody>
          <a:bodyPr>
            <a:normAutofit/>
          </a:bodyPr>
          <a:lstStyle/>
          <a:p>
            <a:pPr marL="0" indent="0" algn="just">
              <a:buNone/>
            </a:pPr>
            <a:r>
              <a:rPr lang="ne-NP" dirty="0" smtClean="0"/>
              <a:t>१</a:t>
            </a:r>
            <a:r>
              <a:rPr lang="ne-NP" dirty="0"/>
              <a:t>. डिम्बकोषलाई पाठेघरतिर जान अभिप्रेरित गर्छ ।</a:t>
            </a:r>
          </a:p>
          <a:p>
            <a:pPr marL="0" indent="0" algn="just">
              <a:buNone/>
            </a:pPr>
            <a:r>
              <a:rPr lang="ne-NP" dirty="0"/>
              <a:t>२. डिम्बकोषलाई पोषण प्रदान गर्छ ।</a:t>
            </a:r>
          </a:p>
          <a:p>
            <a:pPr marL="0" indent="0" algn="just">
              <a:buNone/>
            </a:pPr>
            <a:r>
              <a:rPr lang="ne-NP" dirty="0"/>
              <a:t>३. अण्डाशयबाट उत्पादित अण्डहरूलाई ग्रहण गर्छ ।</a:t>
            </a:r>
          </a:p>
          <a:p>
            <a:pPr marL="0" indent="0" algn="just">
              <a:buNone/>
            </a:pPr>
            <a:r>
              <a:rPr lang="ne-NP" dirty="0"/>
              <a:t>४. डिम्बकोषलाई निषेचित हुने स्थान प्रदान गर्छ ।</a:t>
            </a:r>
          </a:p>
          <a:p>
            <a:pPr marL="0" indent="0" algn="just">
              <a:buNone/>
            </a:pPr>
            <a:r>
              <a:rPr lang="ne-NP" dirty="0"/>
              <a:t>५. </a:t>
            </a:r>
            <a:r>
              <a:rPr lang="en-US" dirty="0"/>
              <a:t>Fertilized Ovum </a:t>
            </a:r>
            <a:r>
              <a:rPr lang="ne-NP" dirty="0"/>
              <a:t>लाई </a:t>
            </a:r>
            <a:r>
              <a:rPr lang="en-US" dirty="0"/>
              <a:t>Ampulla </a:t>
            </a:r>
            <a:r>
              <a:rPr lang="ne-NP" dirty="0"/>
              <a:t>बाट </a:t>
            </a:r>
            <a:r>
              <a:rPr lang="ne-NP" dirty="0" smtClean="0"/>
              <a:t>पाठेघरसम्म</a:t>
            </a:r>
          </a:p>
          <a:p>
            <a:pPr marL="0" indent="0" algn="just">
              <a:buNone/>
            </a:pPr>
            <a:r>
              <a:rPr lang="ne-NP" dirty="0"/>
              <a:t> </a:t>
            </a:r>
            <a:r>
              <a:rPr lang="ne-NP" dirty="0" smtClean="0"/>
              <a:t>  </a:t>
            </a:r>
            <a:r>
              <a:rPr lang="ne-NP" dirty="0"/>
              <a:t>पुऱ्याउँछ ।</a:t>
            </a:r>
            <a:endParaRPr lang="en-US" dirty="0"/>
          </a:p>
        </p:txBody>
      </p:sp>
    </p:spTree>
    <p:extLst>
      <p:ext uri="{BB962C8B-B14F-4D97-AF65-F5344CB8AC3E}">
        <p14:creationId xmlns:p14="http://schemas.microsoft.com/office/powerpoint/2010/main" val="1195091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ne-NP" sz="4000" b="1" dirty="0">
                <a:solidFill>
                  <a:srgbClr val="FF0000"/>
                </a:solidFill>
              </a:rPr>
              <a:t>४</a:t>
            </a:r>
            <a:r>
              <a:rPr lang="ne-NP" sz="4000" b="1" dirty="0" smtClean="0">
                <a:solidFill>
                  <a:srgbClr val="FF0000"/>
                </a:solidFill>
              </a:rPr>
              <a:t>. अण्डाशय </a:t>
            </a:r>
            <a:r>
              <a:rPr lang="ne-NP" sz="4000" b="1" dirty="0">
                <a:solidFill>
                  <a:srgbClr val="FF0000"/>
                </a:solidFill>
              </a:rPr>
              <a:t>(</a:t>
            </a:r>
            <a:r>
              <a:rPr lang="en-US" sz="4000" b="1" dirty="0">
                <a:solidFill>
                  <a:srgbClr val="FF0000"/>
                </a:solidFill>
              </a:rPr>
              <a:t>Ovaries):</a:t>
            </a:r>
          </a:p>
        </p:txBody>
      </p:sp>
      <p:sp>
        <p:nvSpPr>
          <p:cNvPr id="3" name="Content Placeholder 2"/>
          <p:cNvSpPr>
            <a:spLocks noGrp="1"/>
          </p:cNvSpPr>
          <p:nvPr>
            <p:ph idx="1"/>
          </p:nvPr>
        </p:nvSpPr>
        <p:spPr>
          <a:xfrm>
            <a:off x="228600" y="838200"/>
            <a:ext cx="8763000" cy="5791200"/>
          </a:xfrm>
        </p:spPr>
        <p:txBody>
          <a:bodyPr>
            <a:normAutofit fontScale="92500" lnSpcReduction="10000"/>
          </a:bodyPr>
          <a:lstStyle/>
          <a:p>
            <a:pPr marL="0" indent="0" algn="just">
              <a:buNone/>
            </a:pPr>
            <a:r>
              <a:rPr lang="ne-NP" dirty="0" smtClean="0"/>
              <a:t>	यिनीहरू </a:t>
            </a:r>
            <a:r>
              <a:rPr lang="ne-NP" dirty="0"/>
              <a:t>पाठेघरको दुवैतिर रहेका करिब २.५ </a:t>
            </a:r>
            <a:r>
              <a:rPr lang="ne-NP" dirty="0" smtClean="0"/>
              <a:t>से.</a:t>
            </a:r>
          </a:p>
          <a:p>
            <a:pPr marL="0" indent="0" algn="just">
              <a:buNone/>
            </a:pPr>
            <a:r>
              <a:rPr lang="ne-NP" dirty="0" smtClean="0"/>
              <a:t>मि. लामा, १.५ से. मि. चौडा र १.० से. मि. बाक्ला ग्रन्थिहरू हुन् । प्रत्येक अण्डाशय पाठेघरको माथिल्लो भागसँग </a:t>
            </a:r>
            <a:r>
              <a:rPr lang="ne-NP" dirty="0" smtClean="0">
                <a:solidFill>
                  <a:srgbClr val="FF0000"/>
                </a:solidFill>
              </a:rPr>
              <a:t>अण्डाशयको सौत्रिक बन्धन (</a:t>
            </a:r>
            <a:r>
              <a:rPr lang="en-US" dirty="0" smtClean="0">
                <a:solidFill>
                  <a:srgbClr val="FF0000"/>
                </a:solidFill>
              </a:rPr>
              <a:t>Ligament of the Ovary)</a:t>
            </a:r>
            <a:r>
              <a:rPr lang="en-US" dirty="0" smtClean="0"/>
              <a:t> </a:t>
            </a:r>
            <a:r>
              <a:rPr lang="ne-NP" dirty="0" smtClean="0"/>
              <a:t>ले जोडिएको हुन्छ भने पाठेघरको पछिल्लो भागसँग अण्डाशयमा रहेको छोटो तर दुई तह भएको </a:t>
            </a:r>
            <a:r>
              <a:rPr lang="ne-NP" dirty="0" smtClean="0">
                <a:solidFill>
                  <a:srgbClr val="FF0000"/>
                </a:solidFill>
              </a:rPr>
              <a:t>मेसोभारियम (</a:t>
            </a:r>
            <a:r>
              <a:rPr lang="en-US" dirty="0" err="1" smtClean="0">
                <a:solidFill>
                  <a:srgbClr val="FF0000"/>
                </a:solidFill>
              </a:rPr>
              <a:t>Mesovarium</a:t>
            </a:r>
            <a:r>
              <a:rPr lang="en-US" dirty="0" smtClean="0">
                <a:solidFill>
                  <a:srgbClr val="FF0000"/>
                </a:solidFill>
              </a:rPr>
              <a:t>) </a:t>
            </a:r>
            <a:r>
              <a:rPr lang="ne-NP" dirty="0" smtClean="0"/>
              <a:t>ले जोडेको हुन्छ, जसमा रक्तनलीहरू तथा स्नायु रहेका हुन्छन् ।</a:t>
            </a:r>
          </a:p>
          <a:p>
            <a:pPr marL="0" indent="0" algn="just">
              <a:buNone/>
            </a:pPr>
            <a:r>
              <a:rPr lang="ne-NP" dirty="0" smtClean="0"/>
              <a:t>अण्डाशयका भित्ताहरू दुईवटा छुट्टाछुट्टै तन्तुको तहबाट बनेका हुन्छन् :</a:t>
            </a:r>
          </a:p>
          <a:p>
            <a:pPr marL="514350" indent="-514350" algn="just">
              <a:buAutoNum type="hindiNumPeriod"/>
            </a:pPr>
            <a:r>
              <a:rPr lang="ne-NP" dirty="0" smtClean="0"/>
              <a:t>मेडुला </a:t>
            </a:r>
            <a:r>
              <a:rPr lang="ne-NP" dirty="0"/>
              <a:t>(</a:t>
            </a:r>
            <a:r>
              <a:rPr lang="en-US" dirty="0"/>
              <a:t>Medulla</a:t>
            </a:r>
            <a:r>
              <a:rPr lang="en-US" dirty="0" smtClean="0"/>
              <a:t>)</a:t>
            </a:r>
            <a:endParaRPr lang="ne-NP" dirty="0" smtClean="0"/>
          </a:p>
          <a:p>
            <a:pPr marL="514350" indent="-514350" algn="just">
              <a:buAutoNum type="hindiNumPeriod"/>
            </a:pPr>
            <a:r>
              <a:rPr lang="ne-NP" dirty="0" smtClean="0"/>
              <a:t>कटॅक्स </a:t>
            </a:r>
            <a:r>
              <a:rPr lang="ne-NP" dirty="0"/>
              <a:t>(</a:t>
            </a:r>
            <a:r>
              <a:rPr lang="en-US" dirty="0"/>
              <a:t>Cortex</a:t>
            </a:r>
            <a:r>
              <a:rPr lang="en-US" dirty="0" smtClean="0"/>
              <a:t>)</a:t>
            </a:r>
            <a:endParaRPr lang="en-US" dirty="0"/>
          </a:p>
        </p:txBody>
      </p:sp>
    </p:spTree>
    <p:extLst>
      <p:ext uri="{BB962C8B-B14F-4D97-AF65-F5344CB8AC3E}">
        <p14:creationId xmlns:p14="http://schemas.microsoft.com/office/powerpoint/2010/main" val="3193528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92500" lnSpcReduction="20000"/>
          </a:bodyPr>
          <a:lstStyle/>
          <a:p>
            <a:pPr marL="0" indent="0" algn="just">
              <a:buNone/>
            </a:pPr>
            <a:r>
              <a:rPr lang="ne-NP" dirty="0" smtClean="0">
                <a:solidFill>
                  <a:srgbClr val="FF0000"/>
                </a:solidFill>
              </a:rPr>
              <a:t>१.मेडुला </a:t>
            </a:r>
            <a:r>
              <a:rPr lang="ne-NP" dirty="0">
                <a:solidFill>
                  <a:srgbClr val="FF0000"/>
                </a:solidFill>
              </a:rPr>
              <a:t>(</a:t>
            </a:r>
            <a:r>
              <a:rPr lang="en-US" dirty="0">
                <a:solidFill>
                  <a:srgbClr val="FF0000"/>
                </a:solidFill>
              </a:rPr>
              <a:t>Medulla): </a:t>
            </a:r>
            <a:r>
              <a:rPr lang="ne-NP" dirty="0"/>
              <a:t>यो भित्री तह हो, जुन रेसादार तन्तु (</a:t>
            </a:r>
            <a:r>
              <a:rPr lang="en-US" dirty="0"/>
              <a:t>Fibrous tissue) </a:t>
            </a:r>
            <a:r>
              <a:rPr lang="ne-NP" dirty="0"/>
              <a:t>बाट बनेको हुन्छ । यसमा रक्तनलीहरू तथा स्नायुहरू रहेका हुन्छन् । </a:t>
            </a:r>
          </a:p>
          <a:p>
            <a:pPr marL="0" indent="0" algn="just">
              <a:buNone/>
            </a:pPr>
            <a:r>
              <a:rPr lang="ne-NP" dirty="0" smtClean="0">
                <a:solidFill>
                  <a:srgbClr val="FF0000"/>
                </a:solidFill>
              </a:rPr>
              <a:t>२</a:t>
            </a:r>
            <a:r>
              <a:rPr lang="ne-NP" dirty="0">
                <a:solidFill>
                  <a:srgbClr val="FF0000"/>
                </a:solidFill>
              </a:rPr>
              <a:t>. कटॅक्स (</a:t>
            </a:r>
            <a:r>
              <a:rPr lang="en-US" dirty="0">
                <a:solidFill>
                  <a:srgbClr val="FF0000"/>
                </a:solidFill>
              </a:rPr>
              <a:t>Cortex): </a:t>
            </a:r>
            <a:r>
              <a:rPr lang="ne-NP" dirty="0"/>
              <a:t>कर्टेक्स जोड्ने तन्तुबाट बनेको हुन्छ, जसलाई </a:t>
            </a:r>
            <a:r>
              <a:rPr lang="ne-NP" dirty="0">
                <a:solidFill>
                  <a:srgbClr val="FF0000"/>
                </a:solidFill>
              </a:rPr>
              <a:t>स्ट्रोमा (</a:t>
            </a:r>
            <a:r>
              <a:rPr lang="en-US" dirty="0" err="1">
                <a:solidFill>
                  <a:srgbClr val="FF0000"/>
                </a:solidFill>
              </a:rPr>
              <a:t>Stroma</a:t>
            </a:r>
            <a:r>
              <a:rPr lang="en-US" dirty="0">
                <a:solidFill>
                  <a:srgbClr val="FF0000"/>
                </a:solidFill>
              </a:rPr>
              <a:t>) </a:t>
            </a:r>
            <a:r>
              <a:rPr lang="ne-NP" dirty="0"/>
              <a:t>भनिन्छ। कर्टेक्स घनाकार ढाक्ने तन्तु (</a:t>
            </a:r>
            <a:r>
              <a:rPr lang="en-US" dirty="0"/>
              <a:t>Cuboidal epithelium tissue) </a:t>
            </a:r>
            <a:r>
              <a:rPr lang="ne-NP" dirty="0"/>
              <a:t>ले ढाकिएको हुन्छ । यो तहमा ओभरिएन फोलिकल्स </a:t>
            </a:r>
            <a:r>
              <a:rPr lang="ne-NP" dirty="0">
                <a:solidFill>
                  <a:srgbClr val="FF0000"/>
                </a:solidFill>
              </a:rPr>
              <a:t>(</a:t>
            </a:r>
            <a:r>
              <a:rPr lang="en-US" dirty="0">
                <a:solidFill>
                  <a:srgbClr val="FF0000"/>
                </a:solidFill>
              </a:rPr>
              <a:t>Ovarian follicles) </a:t>
            </a:r>
            <a:r>
              <a:rPr lang="ne-NP" dirty="0"/>
              <a:t>रहेका हुन्छन् भने प्रत्येक फोलिकलमा एक-एकवटा अण्ड </a:t>
            </a:r>
            <a:r>
              <a:rPr lang="ne-NP" dirty="0">
                <a:solidFill>
                  <a:srgbClr val="FF0000"/>
                </a:solidFill>
              </a:rPr>
              <a:t>(</a:t>
            </a:r>
            <a:r>
              <a:rPr lang="en-US" dirty="0">
                <a:solidFill>
                  <a:srgbClr val="FF0000"/>
                </a:solidFill>
              </a:rPr>
              <a:t>Ovum) </a:t>
            </a:r>
            <a:r>
              <a:rPr lang="ne-NP" dirty="0"/>
              <a:t>रहन्छ। यौवनावस्था </a:t>
            </a:r>
            <a:r>
              <a:rPr lang="ne-NP" dirty="0">
                <a:solidFill>
                  <a:srgbClr val="FF0000"/>
                </a:solidFill>
              </a:rPr>
              <a:t>(</a:t>
            </a:r>
            <a:r>
              <a:rPr lang="en-US" dirty="0">
                <a:solidFill>
                  <a:srgbClr val="FF0000"/>
                </a:solidFill>
              </a:rPr>
              <a:t>Puberty) </a:t>
            </a:r>
            <a:r>
              <a:rPr lang="ne-NP" dirty="0"/>
              <a:t>सुरु भएपछि महिलाले निरन्तर रूपमा ४५ देखि ५० वर्षसम्म अण्डा उत्पादन गर्छिन् </a:t>
            </a:r>
            <a:r>
              <a:rPr lang="ne-NP" dirty="0" smtClean="0"/>
              <a:t>।</a:t>
            </a:r>
          </a:p>
          <a:p>
            <a:pPr marL="0" indent="0" algn="just">
              <a:buNone/>
            </a:pPr>
            <a:r>
              <a:rPr lang="ne-NP" b="1" dirty="0">
                <a:solidFill>
                  <a:srgbClr val="FF0000"/>
                </a:solidFill>
              </a:rPr>
              <a:t>अण्डाशयका कार्यहरू (</a:t>
            </a:r>
            <a:r>
              <a:rPr lang="en-US" b="1" dirty="0">
                <a:solidFill>
                  <a:srgbClr val="FF0000"/>
                </a:solidFill>
              </a:rPr>
              <a:t>Functions of Ovaries)</a:t>
            </a:r>
            <a:br>
              <a:rPr lang="en-US" b="1" dirty="0">
                <a:solidFill>
                  <a:srgbClr val="FF0000"/>
                </a:solidFill>
              </a:rPr>
            </a:br>
            <a:r>
              <a:rPr lang="ne-NP" dirty="0"/>
              <a:t>१. अण्डाहरू (</a:t>
            </a:r>
            <a:r>
              <a:rPr lang="en-US" dirty="0"/>
              <a:t>Ova) </a:t>
            </a:r>
            <a:r>
              <a:rPr lang="ne-NP" dirty="0"/>
              <a:t>को उत्पादन गर्छ ।</a:t>
            </a:r>
          </a:p>
          <a:p>
            <a:pPr marL="0" indent="0" algn="just">
              <a:buNone/>
            </a:pPr>
            <a:r>
              <a:rPr lang="ne-NP" dirty="0"/>
              <a:t>२. अण्डाशयमा भएका ग्राफिएन फोलिकल्सले</a:t>
            </a:r>
          </a:p>
          <a:p>
            <a:pPr marL="0" indent="0" algn="just">
              <a:buNone/>
            </a:pPr>
            <a:r>
              <a:rPr lang="ne-NP" dirty="0"/>
              <a:t>   एस्ट्रोजन हर्मोन उत्पादन गर्छ ।</a:t>
            </a:r>
          </a:p>
          <a:p>
            <a:pPr marL="0" indent="0" algn="just">
              <a:buNone/>
            </a:pPr>
            <a:endParaRPr lang="en-US" dirty="0"/>
          </a:p>
        </p:txBody>
      </p:sp>
    </p:spTree>
    <p:extLst>
      <p:ext uri="{BB962C8B-B14F-4D97-AF65-F5344CB8AC3E}">
        <p14:creationId xmlns:p14="http://schemas.microsoft.com/office/powerpoint/2010/main" val="3426536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ne-NP" b="1" dirty="0">
                <a:solidFill>
                  <a:srgbClr val="FF0000"/>
                </a:solidFill>
              </a:rPr>
              <a:t>रजस्वला (</a:t>
            </a:r>
            <a:r>
              <a:rPr lang="en-US" b="1" dirty="0">
                <a:solidFill>
                  <a:srgbClr val="FF0000"/>
                </a:solidFill>
              </a:rPr>
              <a:t>Menstruation):</a:t>
            </a:r>
          </a:p>
        </p:txBody>
      </p:sp>
      <p:sp>
        <p:nvSpPr>
          <p:cNvPr id="3" name="Content Placeholder 2"/>
          <p:cNvSpPr>
            <a:spLocks noGrp="1"/>
          </p:cNvSpPr>
          <p:nvPr>
            <p:ph idx="1"/>
          </p:nvPr>
        </p:nvSpPr>
        <p:spPr>
          <a:xfrm>
            <a:off x="457200" y="990600"/>
            <a:ext cx="8229600" cy="5715000"/>
          </a:xfrm>
        </p:spPr>
        <p:txBody>
          <a:bodyPr>
            <a:normAutofit fontScale="85000" lnSpcReduction="10000"/>
          </a:bodyPr>
          <a:lstStyle/>
          <a:p>
            <a:pPr marL="0" indent="0" algn="just">
              <a:buNone/>
            </a:pPr>
            <a:r>
              <a:rPr lang="ne-NP" smtClean="0"/>
              <a:t>	रजस्वलाले </a:t>
            </a:r>
            <a:r>
              <a:rPr lang="ne-NP" dirty="0"/>
              <a:t>यौवनावस्थाको प्रारम्भको सङ्केत गर्दछ। प्रायः गरेर १२ देखि १४ वर्ष उमेरका केटीहरूमा महिनाको एकपटक उनीहरूको योनि (</a:t>
            </a:r>
            <a:r>
              <a:rPr lang="en-US" dirty="0"/>
              <a:t>Vagina) </a:t>
            </a:r>
            <a:r>
              <a:rPr lang="ne-NP" dirty="0"/>
              <a:t>बाट रगत बग्नुलाई रजस्वला (</a:t>
            </a:r>
            <a:r>
              <a:rPr lang="en-US" dirty="0"/>
              <a:t>Menstruation) </a:t>
            </a:r>
            <a:r>
              <a:rPr lang="ne-NP" dirty="0"/>
              <a:t>भनिन्छ । बच्चा जन्माउन सक्ने उमेर समूहका केटीहरू तथा महिलाहरू मासिक रूपमा (२६ - २८ दिनभित्र) रजस्वला हुन्छन्, जसलाई गाउँघरतिर नछुने भएको वा पर सरेको भन्ने परम्परा छ भने सहरी क्षेत्रहरूमा यसलाई मासिकस्राव तथा रजस्वला भन्ने गरिन्छ ।केटीहरू पहिलो पटक रजस्वला हुने कुरा उनीहरूको शारीरिक अवस्था, मानसिक अवस्था, वंशाणुगत गुण, पोषण, नलीविहीन ग्रन्थिको भूमिका, स्वास्थ्यको अवस्था, जलवायु आदिले प्रभाव पारेको हुन्छ । महिनावारी (रजस्वला) हुँदा प्रायः गरेर । ३ देखि ५ दिनसम्म रगत बग्छ भने कसै-कसैलाई रजस्वला हुँदा त्योभन्दा बढी दिनसम्म पनि रगत बग्न सक्छ ।</a:t>
            </a:r>
            <a:endParaRPr lang="en-US" dirty="0"/>
          </a:p>
        </p:txBody>
      </p:sp>
    </p:spTree>
    <p:extLst>
      <p:ext uri="{BB962C8B-B14F-4D97-AF65-F5344CB8AC3E}">
        <p14:creationId xmlns:p14="http://schemas.microsoft.com/office/powerpoint/2010/main" val="1198315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ne-NP" b="1" dirty="0">
                <a:solidFill>
                  <a:srgbClr val="FF0000"/>
                </a:solidFill>
              </a:rPr>
              <a:t>रजस्वला चक्र (</a:t>
            </a:r>
            <a:r>
              <a:rPr lang="en-US" b="1" dirty="0">
                <a:solidFill>
                  <a:srgbClr val="FF0000"/>
                </a:solidFill>
              </a:rPr>
              <a:t>Menstrual Cycle):</a:t>
            </a:r>
          </a:p>
        </p:txBody>
      </p:sp>
      <p:sp>
        <p:nvSpPr>
          <p:cNvPr id="3" name="Content Placeholder 2"/>
          <p:cNvSpPr>
            <a:spLocks noGrp="1"/>
          </p:cNvSpPr>
          <p:nvPr>
            <p:ph idx="1"/>
          </p:nvPr>
        </p:nvSpPr>
        <p:spPr>
          <a:xfrm>
            <a:off x="228600" y="838200"/>
            <a:ext cx="8610600" cy="5867400"/>
          </a:xfrm>
        </p:spPr>
        <p:txBody>
          <a:bodyPr>
            <a:normAutofit/>
          </a:bodyPr>
          <a:lstStyle/>
          <a:p>
            <a:pPr marL="0" indent="0" algn="just">
              <a:buNone/>
            </a:pPr>
            <a:r>
              <a:rPr lang="en-US" dirty="0" smtClean="0"/>
              <a:t>	</a:t>
            </a:r>
            <a:r>
              <a:rPr lang="ne-NP" dirty="0" smtClean="0"/>
              <a:t>एउटा </a:t>
            </a:r>
            <a:r>
              <a:rPr lang="ne-NP" dirty="0"/>
              <a:t>रजस्वला (</a:t>
            </a:r>
            <a:r>
              <a:rPr lang="en-US" dirty="0"/>
              <a:t>Menstruation) </a:t>
            </a:r>
            <a:r>
              <a:rPr lang="ne-NP" dirty="0"/>
              <a:t>को सुरुआतदेखि अर्को रजस्वला (</a:t>
            </a:r>
            <a:r>
              <a:rPr lang="en-US" dirty="0"/>
              <a:t>Menstruation) </a:t>
            </a:r>
            <a:r>
              <a:rPr lang="ne-NP" dirty="0"/>
              <a:t>सम्मको समय-अवधिलाई रजस्वला चक्र (</a:t>
            </a:r>
            <a:r>
              <a:rPr lang="en-US" dirty="0"/>
              <a:t>Menstrual cycle) </a:t>
            </a:r>
            <a:r>
              <a:rPr lang="ne-NP" dirty="0"/>
              <a:t>भनिन्छ । रजस्वलाले महिलाहरूमा गर्भधारण (</a:t>
            </a:r>
            <a:r>
              <a:rPr lang="en-US" dirty="0"/>
              <a:t>Pregnancy) </a:t>
            </a:r>
            <a:r>
              <a:rPr lang="ne-NP" dirty="0"/>
              <a:t>भएको छैन भन्ने कुरा स्पष्ट पार्छ । रजस्वलाले महिलाहरूको पाठेघरलाई सफा राख्ने कार्य गर्छ ।</a:t>
            </a:r>
          </a:p>
          <a:p>
            <a:pPr marL="0" indent="0" algn="just">
              <a:buNone/>
            </a:pPr>
            <a:r>
              <a:rPr lang="ne-NP" dirty="0"/>
              <a:t>रजस्वला चक्रलाई मुख्यतया तीन चरणमा विभाजन गरेर अध्ययन गर्न</a:t>
            </a:r>
          </a:p>
          <a:p>
            <a:pPr marL="0" indent="0" algn="just">
              <a:buNone/>
            </a:pPr>
            <a:r>
              <a:rPr lang="ne-NP" dirty="0"/>
              <a:t>सकिन्छ</a:t>
            </a:r>
            <a:endParaRPr lang="en-US" dirty="0"/>
          </a:p>
        </p:txBody>
      </p:sp>
    </p:spTree>
    <p:extLst>
      <p:ext uri="{BB962C8B-B14F-4D97-AF65-F5344CB8AC3E}">
        <p14:creationId xmlns:p14="http://schemas.microsoft.com/office/powerpoint/2010/main" val="815405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1521" y="1646237"/>
            <a:ext cx="732095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745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412677"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665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553200"/>
          </a:xfrm>
        </p:spPr>
        <p:txBody>
          <a:bodyPr>
            <a:normAutofit fontScale="77500" lnSpcReduction="20000"/>
          </a:bodyPr>
          <a:lstStyle/>
          <a:p>
            <a:pPr marL="0" indent="0" algn="just">
              <a:buNone/>
            </a:pPr>
            <a:r>
              <a:rPr lang="ne-NP" b="1" dirty="0">
                <a:solidFill>
                  <a:srgbClr val="FF0000"/>
                </a:solidFill>
              </a:rPr>
              <a:t>१. मिन्सचुरल ब्लिडिङ फेज (</a:t>
            </a:r>
            <a:r>
              <a:rPr lang="en-US" b="1" dirty="0">
                <a:solidFill>
                  <a:srgbClr val="FF0000"/>
                </a:solidFill>
              </a:rPr>
              <a:t>Menstrual Bleeding Phase</a:t>
            </a:r>
            <a:r>
              <a:rPr lang="en-US" b="1" dirty="0" smtClean="0">
                <a:solidFill>
                  <a:srgbClr val="FF0000"/>
                </a:solidFill>
              </a:rPr>
              <a:t>) </a:t>
            </a:r>
            <a:r>
              <a:rPr lang="ne-NP" dirty="0"/>
              <a:t>यस चरणमा अण्ड (</a:t>
            </a:r>
            <a:r>
              <a:rPr lang="en-US" dirty="0"/>
              <a:t>Ovum) </a:t>
            </a:r>
            <a:r>
              <a:rPr lang="ne-NP" dirty="0"/>
              <a:t>को फर्टिलाईजन (</a:t>
            </a:r>
            <a:r>
              <a:rPr lang="en-US" dirty="0"/>
              <a:t>Fertilization) </a:t>
            </a:r>
            <a:r>
              <a:rPr lang="ne-NP" dirty="0"/>
              <a:t>नभएपछि पाठेघरको सबैभन्दा भित्री तह (</a:t>
            </a:r>
            <a:r>
              <a:rPr lang="en-US" dirty="0" smtClean="0"/>
              <a:t>Endometrium) </a:t>
            </a:r>
            <a:r>
              <a:rPr lang="ne-NP" dirty="0"/>
              <a:t>मा एस्ट्रोजेन तथा प्रोजेस्टेरोनको मात्रा कम हुँदै जान्छ जसको परिणामस्वरूप पाठेघरको भित्री तह नष्ट हुन पुग्छ अर्थात् त्यहाँ भएका रक्तकेशिकाहरू फुट्छन् र विकारयुक्त रगत योनिमार्ग हुँदै बाहिर निस्किन्छ । यसरी १-४ दिनसम्म रक्तस्राव भइरहन्छ, जुन अवधिलाई मिन्सचुरल ब्लिडिङ फेज (</a:t>
            </a:r>
            <a:r>
              <a:rPr lang="en-US" dirty="0"/>
              <a:t>Menstrual bleeding phase) </a:t>
            </a:r>
            <a:r>
              <a:rPr lang="ne-NP" dirty="0"/>
              <a:t>भनिन्छ ।</a:t>
            </a:r>
          </a:p>
          <a:p>
            <a:pPr marL="0" indent="0" algn="just">
              <a:buNone/>
            </a:pPr>
            <a:r>
              <a:rPr lang="ne-NP" b="1" dirty="0" smtClean="0">
                <a:solidFill>
                  <a:srgbClr val="FF0000"/>
                </a:solidFill>
              </a:rPr>
              <a:t>२.</a:t>
            </a:r>
            <a:r>
              <a:rPr lang="en-US" b="1" dirty="0" smtClean="0">
                <a:solidFill>
                  <a:srgbClr val="FF0000"/>
                </a:solidFill>
              </a:rPr>
              <a:t> </a:t>
            </a:r>
            <a:r>
              <a:rPr lang="ne-NP" b="1" dirty="0" smtClean="0">
                <a:solidFill>
                  <a:srgbClr val="FF0000"/>
                </a:solidFill>
              </a:rPr>
              <a:t>प्रोलिफेरेटिभ </a:t>
            </a:r>
            <a:r>
              <a:rPr lang="ne-NP" b="1" dirty="0">
                <a:solidFill>
                  <a:srgbClr val="FF0000"/>
                </a:solidFill>
              </a:rPr>
              <a:t>फेज (</a:t>
            </a:r>
            <a:r>
              <a:rPr lang="en-US" b="1" dirty="0">
                <a:solidFill>
                  <a:srgbClr val="FF0000"/>
                </a:solidFill>
              </a:rPr>
              <a:t>Proliferative Phase</a:t>
            </a:r>
            <a:r>
              <a:rPr lang="en-US" b="1" dirty="0" smtClean="0">
                <a:solidFill>
                  <a:srgbClr val="FF0000"/>
                </a:solidFill>
              </a:rPr>
              <a:t>)</a:t>
            </a:r>
            <a:r>
              <a:rPr lang="en-US" dirty="0" smtClean="0"/>
              <a:t> </a:t>
            </a:r>
            <a:r>
              <a:rPr lang="ne-NP" dirty="0"/>
              <a:t>रजस्वला चक्रको ५ देखि १४ दिन अर्थात् १० दिनसम्मको समय अवधिलाई प्रोलिफेरेटिभ फेज भन्ने गरिन्छ । यो अवधिमा पिट्युटरी ग्रन्थिको अगाडिको खण्ड (</a:t>
            </a:r>
            <a:r>
              <a:rPr lang="en-US" dirty="0"/>
              <a:t>Anterior lobe of Pituitary gland) </a:t>
            </a:r>
            <a:r>
              <a:rPr lang="ne-NP" dirty="0"/>
              <a:t>ले फोलिकल उत्तेजक हर्मोन (</a:t>
            </a:r>
            <a:r>
              <a:rPr lang="en-US" dirty="0"/>
              <a:t>Follicle stimulating hormone (FSH) </a:t>
            </a:r>
            <a:r>
              <a:rPr lang="ne-NP" dirty="0"/>
              <a:t>उत्पादन गर्छ जसले गर्दा अण्डाशयहरू (</a:t>
            </a:r>
            <a:r>
              <a:rPr lang="en-US" dirty="0"/>
              <a:t>Ovaries) </a:t>
            </a:r>
            <a:r>
              <a:rPr lang="ne-NP" dirty="0"/>
              <a:t>मा भएको फोलिकल (</a:t>
            </a:r>
            <a:r>
              <a:rPr lang="en-US" dirty="0"/>
              <a:t>Follicle) </a:t>
            </a:r>
            <a:r>
              <a:rPr lang="ne-NP" dirty="0"/>
              <a:t>परिपक्व हुन थाल्छ । साथै फोलिकलले एस्ट्रोजेन (</a:t>
            </a:r>
            <a:r>
              <a:rPr lang="en-US" dirty="0" err="1"/>
              <a:t>Oestrogen</a:t>
            </a:r>
            <a:r>
              <a:rPr lang="en-US" dirty="0"/>
              <a:t>) </a:t>
            </a:r>
            <a:r>
              <a:rPr lang="ne-NP" dirty="0"/>
              <a:t>हर्मोन निकाल्छ, भने ओभुलेसन (</a:t>
            </a:r>
            <a:r>
              <a:rPr lang="en-US" dirty="0"/>
              <a:t>Ovulation) </a:t>
            </a:r>
            <a:r>
              <a:rPr lang="ne-NP" dirty="0"/>
              <a:t>भएपछि यो चरण पूरा हुन्छ । यहाँसम्मको क्रियालाई प्रोलिफरेटिभ फेज भनिन्छ । डिम्बोत्सर्जन महिनामा एकपटक एउटा डिम्बाशयबाट मात्र हने गर्छ ।</a:t>
            </a:r>
            <a:endParaRPr lang="en-US" dirty="0"/>
          </a:p>
        </p:txBody>
      </p:sp>
    </p:spTree>
    <p:extLst>
      <p:ext uri="{BB962C8B-B14F-4D97-AF65-F5344CB8AC3E}">
        <p14:creationId xmlns:p14="http://schemas.microsoft.com/office/powerpoint/2010/main" val="1339473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Hp\Desktop\R.jf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833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indent="0" algn="just">
              <a:buNone/>
            </a:pPr>
            <a:r>
              <a:rPr lang="ne-NP" b="1" dirty="0">
                <a:solidFill>
                  <a:srgbClr val="FF0000"/>
                </a:solidFill>
              </a:rPr>
              <a:t>सेक्रेटरी फेज (</a:t>
            </a:r>
            <a:r>
              <a:rPr lang="en-US" b="1" dirty="0">
                <a:solidFill>
                  <a:srgbClr val="FF0000"/>
                </a:solidFill>
              </a:rPr>
              <a:t>Secretory Phase): </a:t>
            </a:r>
            <a:endParaRPr lang="en-US" b="1" dirty="0" smtClean="0">
              <a:solidFill>
                <a:srgbClr val="FF0000"/>
              </a:solidFill>
            </a:endParaRPr>
          </a:p>
          <a:p>
            <a:pPr marL="0" indent="0" algn="just">
              <a:buNone/>
            </a:pPr>
            <a:r>
              <a:rPr lang="en-US" b="1" dirty="0">
                <a:solidFill>
                  <a:srgbClr val="FF0000"/>
                </a:solidFill>
              </a:rPr>
              <a:t>	</a:t>
            </a:r>
            <a:r>
              <a:rPr lang="ne-NP" dirty="0" smtClean="0"/>
              <a:t>यो </a:t>
            </a:r>
            <a:r>
              <a:rPr lang="ne-NP" dirty="0"/>
              <a:t>चरण ओभुलेसन भएपछि प्रारम्भ हुन्छ र रजस्वला भएपछि समाप्त हुन्छ अर्थात् कसैमा रजस्वला चक्रको १४ देखि २८ दिनसम्म अर्थात् १४ दिनसम्म यो चरण रहन्छ । यो चरणमा पिट्युटरी ग्रन्थिको अग्र खण्डले ल्युटिनाइजिङ हर्मोन (</a:t>
            </a:r>
            <a:r>
              <a:rPr lang="en-US" dirty="0" err="1"/>
              <a:t>Lutinizing</a:t>
            </a:r>
            <a:r>
              <a:rPr lang="en-US" dirty="0"/>
              <a:t> hormone (LH) </a:t>
            </a:r>
            <a:r>
              <a:rPr lang="ne-NP" dirty="0"/>
              <a:t>निकाल्छ । यो हर्मोनले ओभरिएन फोलिकल (</a:t>
            </a:r>
            <a:r>
              <a:rPr lang="en-US" dirty="0"/>
              <a:t>Ovarian follicle) </a:t>
            </a:r>
            <a:r>
              <a:rPr lang="ne-NP" dirty="0"/>
              <a:t>लाई कर्पस ल्युटियम (</a:t>
            </a:r>
            <a:r>
              <a:rPr lang="en-US" dirty="0"/>
              <a:t>Corpus </a:t>
            </a:r>
            <a:r>
              <a:rPr lang="en-US" dirty="0" err="1"/>
              <a:t>luteum</a:t>
            </a:r>
            <a:r>
              <a:rPr lang="en-US" dirty="0"/>
              <a:t>) </a:t>
            </a:r>
            <a:r>
              <a:rPr lang="ne-NP" dirty="0"/>
              <a:t>मा विकसित गराउँदछ । यो कर्पस ल्युटियमले प्रोजेस्टेरोन हर्मोन (</a:t>
            </a:r>
            <a:r>
              <a:rPr lang="en-US" dirty="0"/>
              <a:t>Progesterone hormone) </a:t>
            </a:r>
            <a:r>
              <a:rPr lang="ne-NP" dirty="0"/>
              <a:t>निकाल्छ । उक्त हर्मोनले पाठेघर (</a:t>
            </a:r>
            <a:r>
              <a:rPr lang="en-US" dirty="0"/>
              <a:t>Uterus) </a:t>
            </a:r>
            <a:r>
              <a:rPr lang="ne-NP" dirty="0"/>
              <a:t>भित्र म्युकसको उत्पादन गर्छ । जसको परिणामस्वरूप पाठेघरको भित्री सतहलाई बाक्लो मुलायम बनाउँछ । उक्त चरणलाई सक्रेटरी फेज भनिन्छ </a:t>
            </a:r>
            <a:endParaRPr lang="en-US" dirty="0"/>
          </a:p>
        </p:txBody>
      </p:sp>
    </p:spTree>
    <p:extLst>
      <p:ext uri="{BB962C8B-B14F-4D97-AF65-F5344CB8AC3E}">
        <p14:creationId xmlns:p14="http://schemas.microsoft.com/office/powerpoint/2010/main" val="2100264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34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329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85000" lnSpcReduction="10000"/>
          </a:bodyPr>
          <a:lstStyle/>
          <a:p>
            <a:pPr marL="0" indent="0" algn="just">
              <a:buNone/>
            </a:pPr>
            <a:r>
              <a:rPr lang="en-US" dirty="0" smtClean="0"/>
              <a:t>	</a:t>
            </a:r>
            <a:r>
              <a:rPr lang="ne-NP" dirty="0" smtClean="0"/>
              <a:t>उक्त </a:t>
            </a:r>
            <a:r>
              <a:rPr lang="ne-NP" dirty="0"/>
              <a:t>चरणमा प्रोजेस्टेरोन हर्मोनको असरले गर्दा महिलाहरूमा विभिन्न प्रकारका लक्षणहरू देखिन्छन्, जस्तै- योनिबाट बढी मात्रामा फोहोर पानी बग्नु, स्तनहरू दुख्नु, शरीर फुलेको अनुभव हुनु, कसैलाई टाउको दुख्नु आदि समस्याहरू आउन सक्छन् ।</a:t>
            </a:r>
          </a:p>
          <a:p>
            <a:pPr marL="0" indent="0" algn="just">
              <a:buNone/>
            </a:pPr>
            <a:r>
              <a:rPr lang="ne-NP" dirty="0"/>
              <a:t>स्त्रीको पाठेघरको दायाँ-बायाँ दुईवटा अण्डाशयहरू (</a:t>
            </a:r>
            <a:r>
              <a:rPr lang="en-US" dirty="0"/>
              <a:t>Ovaries) </a:t>
            </a:r>
            <a:r>
              <a:rPr lang="ne-NP" dirty="0"/>
              <a:t>बाट हरेक महिना पालैपालो एक-एकवटा अण्ड (</a:t>
            </a:r>
            <a:r>
              <a:rPr lang="en-US" dirty="0"/>
              <a:t>Ovum) </a:t>
            </a:r>
            <a:r>
              <a:rPr lang="ne-NP" dirty="0"/>
              <a:t>परिपक्व भई निस्कन्छ, जसलाई अण्डवाहिनी नली (</a:t>
            </a:r>
            <a:r>
              <a:rPr lang="en-US" dirty="0"/>
              <a:t>Uterine tube) </a:t>
            </a:r>
            <a:r>
              <a:rPr lang="ne-NP" dirty="0"/>
              <a:t>ले ग्रहण गर्छ, त्यसपछि उक्त अण्ड पाठेघरतिर सर्दै जान्छ, त्यसैवेला पुरुषसँग सम्भोग भएमा पुरुषबाट निस्केको शुक्रकोष (</a:t>
            </a:r>
            <a:r>
              <a:rPr lang="en-US" dirty="0"/>
              <a:t>Sperm) </a:t>
            </a:r>
            <a:r>
              <a:rPr lang="ne-NP" dirty="0"/>
              <a:t>पनि अण्ड वा रजकोष (</a:t>
            </a:r>
            <a:r>
              <a:rPr lang="en-US" dirty="0"/>
              <a:t>Ovum) </a:t>
            </a:r>
            <a:r>
              <a:rPr lang="ne-NP" dirty="0"/>
              <a:t>लाई भेट्न पाठेघर हुँदै अण्डवाहिनी नलीतिर जान्छ । यसरी जाँदा अण्ड (</a:t>
            </a:r>
            <a:r>
              <a:rPr lang="en-US" dirty="0"/>
              <a:t>Ovum) </a:t>
            </a:r>
            <a:r>
              <a:rPr lang="ne-NP" dirty="0"/>
              <a:t>भित्र शुक्रकोष पस्न सफल भएमा गर्भ रहन सक्छ तर भेट्न सकेन वा शुक्रकोष अण्डभित्र पस्न सकेन भने शुक्रकोष तथा अण्ड दुवै आफ्नो आयुपछि मर्दछन् र रजस्वला सुरु हुन्छ ।</a:t>
            </a:r>
            <a:endParaRPr lang="en-US" dirty="0"/>
          </a:p>
        </p:txBody>
      </p:sp>
    </p:spTree>
    <p:extLst>
      <p:ext uri="{BB962C8B-B14F-4D97-AF65-F5344CB8AC3E}">
        <p14:creationId xmlns:p14="http://schemas.microsoft.com/office/powerpoint/2010/main" val="2165613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77500" lnSpcReduction="20000"/>
          </a:bodyPr>
          <a:lstStyle/>
          <a:p>
            <a:pPr marL="0" indent="0" algn="just">
              <a:buNone/>
            </a:pPr>
            <a:r>
              <a:rPr lang="ne-NP" sz="3600" b="1" dirty="0">
                <a:solidFill>
                  <a:srgbClr val="FF0000"/>
                </a:solidFill>
              </a:rPr>
              <a:t>रजस्वला हुँदा महिलाहरूले विचार पुऱ्याउनुपर्ने कुराहरू (</a:t>
            </a:r>
            <a:r>
              <a:rPr lang="en-US" sz="3600" b="1" dirty="0">
                <a:solidFill>
                  <a:srgbClr val="FF0000"/>
                </a:solidFill>
              </a:rPr>
              <a:t>Factors to be Considered During Menstruation)</a:t>
            </a:r>
          </a:p>
          <a:p>
            <a:pPr marL="514350" indent="-514350" algn="just">
              <a:buAutoNum type="hindiNumPeriod"/>
            </a:pPr>
            <a:r>
              <a:rPr lang="ne-NP" dirty="0" smtClean="0"/>
              <a:t>पहिलो </a:t>
            </a:r>
            <a:r>
              <a:rPr lang="ne-NP" dirty="0"/>
              <a:t>पटकको रजस्वला हुँदा कुनै कठिनाइ </a:t>
            </a:r>
            <a:r>
              <a:rPr lang="ne-NP" dirty="0" smtClean="0"/>
              <a:t>आइपरेमा</a:t>
            </a:r>
            <a:endParaRPr lang="en-US" dirty="0" smtClean="0"/>
          </a:p>
          <a:p>
            <a:pPr marL="0" indent="0" algn="just">
              <a:buNone/>
            </a:pPr>
            <a:r>
              <a:rPr lang="ne-NP" dirty="0" smtClean="0"/>
              <a:t> </a:t>
            </a:r>
            <a:r>
              <a:rPr lang="ne-NP" dirty="0"/>
              <a:t>आफ्ना आमा, दिदी, भाउजूहरू तथा कुनै त्यससम्बन्धी </a:t>
            </a:r>
            <a:r>
              <a:rPr lang="ne-NP" dirty="0" smtClean="0"/>
              <a:t>ज्ञान</a:t>
            </a:r>
            <a:endParaRPr lang="en-US" dirty="0" smtClean="0"/>
          </a:p>
          <a:p>
            <a:pPr marL="0" indent="0" algn="just">
              <a:buNone/>
            </a:pPr>
            <a:r>
              <a:rPr lang="ne-NP" dirty="0" smtClean="0"/>
              <a:t> </a:t>
            </a:r>
            <a:r>
              <a:rPr lang="ne-NP" dirty="0"/>
              <a:t>भएका साथीहरूसँग सल्लाह लिनु उचित हुन्छ ।</a:t>
            </a:r>
          </a:p>
          <a:p>
            <a:pPr marL="0" indent="0" algn="just">
              <a:buNone/>
            </a:pPr>
            <a:r>
              <a:rPr lang="ne-NP" dirty="0"/>
              <a:t>२. सन्तुलित खाना खानुका साथै बढी चिल्लो, पिरो </a:t>
            </a:r>
            <a:r>
              <a:rPr lang="ne-NP" dirty="0" smtClean="0"/>
              <a:t>तथा</a:t>
            </a:r>
            <a:endParaRPr lang="en-US" dirty="0" smtClean="0"/>
          </a:p>
          <a:p>
            <a:pPr marL="0" indent="0" algn="just">
              <a:buNone/>
            </a:pPr>
            <a:r>
              <a:rPr lang="en-US" dirty="0"/>
              <a:t> </a:t>
            </a:r>
            <a:r>
              <a:rPr lang="en-US" dirty="0" smtClean="0"/>
              <a:t>  </a:t>
            </a:r>
            <a:r>
              <a:rPr lang="ne-NP" dirty="0" smtClean="0"/>
              <a:t> </a:t>
            </a:r>
            <a:r>
              <a:rPr lang="ne-NP" dirty="0"/>
              <a:t>मसालादार खानेकुराहरू सकेसम्म खानु हुँदैन ।</a:t>
            </a:r>
          </a:p>
          <a:p>
            <a:pPr marL="0" indent="0" algn="just">
              <a:buNone/>
            </a:pPr>
            <a:r>
              <a:rPr lang="ne-NP" dirty="0"/>
              <a:t>३. रजस्वलाको ३ देखि ५ दिनभित्र बढी रगत बगेमा </a:t>
            </a:r>
            <a:r>
              <a:rPr lang="ne-NP" dirty="0" smtClean="0"/>
              <a:t>आराम</a:t>
            </a:r>
            <a:endParaRPr lang="en-US" dirty="0" smtClean="0"/>
          </a:p>
          <a:p>
            <a:pPr marL="0" indent="0" algn="just">
              <a:buNone/>
            </a:pPr>
            <a:r>
              <a:rPr lang="en-US" dirty="0"/>
              <a:t> </a:t>
            </a:r>
            <a:r>
              <a:rPr lang="en-US" dirty="0" smtClean="0"/>
              <a:t> </a:t>
            </a:r>
            <a:r>
              <a:rPr lang="ne-NP" dirty="0" smtClean="0"/>
              <a:t> </a:t>
            </a:r>
            <a:r>
              <a:rPr lang="ne-NP" dirty="0"/>
              <a:t>गर्नुपर्छ ।</a:t>
            </a:r>
          </a:p>
          <a:p>
            <a:pPr marL="0" indent="0" algn="just">
              <a:buNone/>
            </a:pPr>
            <a:r>
              <a:rPr lang="ne-NP" dirty="0"/>
              <a:t>४. प्रत्येक दिन नुहाउनु लाभदायक हुन्छ ।</a:t>
            </a:r>
          </a:p>
          <a:p>
            <a:pPr marL="0" indent="0" algn="just">
              <a:buNone/>
            </a:pPr>
            <a:r>
              <a:rPr lang="ne-NP" dirty="0"/>
              <a:t>५. योनिद्वारमा स्यानिटरी प्याडको प्रयोग गर्नुपर्छ, यदि </a:t>
            </a:r>
            <a:r>
              <a:rPr lang="ne-NP" dirty="0" smtClean="0"/>
              <a:t>त्यो</a:t>
            </a:r>
            <a:endParaRPr lang="en-US" dirty="0" smtClean="0"/>
          </a:p>
          <a:p>
            <a:pPr marL="0" indent="0" algn="just">
              <a:buNone/>
            </a:pPr>
            <a:r>
              <a:rPr lang="en-US" dirty="0"/>
              <a:t> </a:t>
            </a:r>
            <a:r>
              <a:rPr lang="en-US" dirty="0" smtClean="0"/>
              <a:t> </a:t>
            </a:r>
            <a:r>
              <a:rPr lang="ne-NP" dirty="0" smtClean="0"/>
              <a:t> </a:t>
            </a:r>
            <a:r>
              <a:rPr lang="ne-NP" dirty="0"/>
              <a:t>उपलब्ध नभएमा राम्रोसँग सफा गरेको नरम कपडा </a:t>
            </a:r>
            <a:r>
              <a:rPr lang="ne-NP" dirty="0" smtClean="0"/>
              <a:t>प्रयोग </a:t>
            </a:r>
            <a:r>
              <a:rPr lang="en-US" dirty="0" smtClean="0"/>
              <a:t>   </a:t>
            </a:r>
            <a:r>
              <a:rPr lang="ne-NP" dirty="0" smtClean="0"/>
              <a:t>गर्नुपर्छ </a:t>
            </a:r>
            <a:r>
              <a:rPr lang="ne-NP" dirty="0"/>
              <a:t>।</a:t>
            </a:r>
          </a:p>
          <a:p>
            <a:pPr marL="0" indent="0" algn="just">
              <a:buNone/>
            </a:pPr>
            <a:r>
              <a:rPr lang="ne-NP" dirty="0"/>
              <a:t>६. व्यक्तिगत सरसफाइ तथा स्वच्छतामा विचार पुऱ्याउनुपर्छ ।</a:t>
            </a:r>
          </a:p>
          <a:p>
            <a:pPr marL="0" indent="0" algn="just">
              <a:buNone/>
            </a:pPr>
            <a:r>
              <a:rPr lang="ne-NP" dirty="0"/>
              <a:t>७. सम्भव भएसम्म प्रत्येक पटक पिसाब फेरिसकेपछि </a:t>
            </a:r>
            <a:r>
              <a:rPr lang="ne-NP" dirty="0" smtClean="0"/>
              <a:t>योनिद्वारलाई </a:t>
            </a:r>
            <a:r>
              <a:rPr lang="ne-NP" dirty="0"/>
              <a:t>डेटोल-पानीले सफा गर्नुपर्छ, जसले गर्दा योनिमा कुनै सङ्क्रमण हुन पाउँदैन ।</a:t>
            </a:r>
            <a:endParaRPr lang="en-US" dirty="0"/>
          </a:p>
        </p:txBody>
      </p:sp>
    </p:spTree>
    <p:extLst>
      <p:ext uri="{BB962C8B-B14F-4D97-AF65-F5344CB8AC3E}">
        <p14:creationId xmlns:p14="http://schemas.microsoft.com/office/powerpoint/2010/main" val="1114285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ne-NP" b="1" dirty="0">
                <a:solidFill>
                  <a:srgbClr val="FF0000"/>
                </a:solidFill>
              </a:rPr>
              <a:t>स्तन (</a:t>
            </a:r>
            <a:r>
              <a:rPr lang="en-US" b="1" dirty="0" smtClean="0">
                <a:solidFill>
                  <a:srgbClr val="FF0000"/>
                </a:solidFill>
              </a:rPr>
              <a:t>Breast)</a:t>
            </a:r>
            <a:endParaRPr lang="en-US" dirty="0"/>
          </a:p>
        </p:txBody>
      </p:sp>
      <p:pic>
        <p:nvPicPr>
          <p:cNvPr id="1026" name="Picture 2" descr="C:\Users\Hp\Desktop\bbb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991599"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7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ne-NP" b="1" dirty="0">
                <a:solidFill>
                  <a:srgbClr val="FF0000"/>
                </a:solidFill>
              </a:rPr>
              <a:t>स्तन (</a:t>
            </a:r>
            <a:r>
              <a:rPr lang="en-US" b="1" dirty="0">
                <a:solidFill>
                  <a:srgbClr val="FF0000"/>
                </a:solidFill>
              </a:rPr>
              <a:t>Breast/mammary gland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28600" y="1066800"/>
            <a:ext cx="8763000" cy="5638800"/>
          </a:xfrm>
        </p:spPr>
        <p:txBody>
          <a:bodyPr>
            <a:normAutofit fontScale="85000" lnSpcReduction="20000"/>
          </a:bodyPr>
          <a:lstStyle/>
          <a:p>
            <a:pPr marL="0" indent="0" algn="just">
              <a:buNone/>
            </a:pPr>
            <a:r>
              <a:rPr lang="en-US" dirty="0" smtClean="0"/>
              <a:t>	</a:t>
            </a:r>
            <a:r>
              <a:rPr lang="ne-NP" dirty="0" smtClean="0"/>
              <a:t>यो </a:t>
            </a:r>
            <a:r>
              <a:rPr lang="ne-NP" dirty="0"/>
              <a:t>स्त्री प्रजनन प्रणालीको दूध उत्पादन अङ्ग हो। यसलाई स्त्री प्रजनन प्रणालीको सहयोगी अङ्गका रूपमा लिने गरिन्छ। यो पुरुषहरूमा सामान्य आकृतिमा रहेको हुन्छ, तर यसले कुनै काम गर्दैन | यो अङ्ग छातीको अगाडिपट्टि साधारणतया दोस्रो र छैटौं जोडा करङका बीचमा दुवैतिर एक-एकवटा रहेका हुन्छन् </a:t>
            </a:r>
            <a:r>
              <a:rPr lang="ne-NP" dirty="0" smtClean="0"/>
              <a:t>।</a:t>
            </a:r>
            <a:r>
              <a:rPr lang="en-US" dirty="0" smtClean="0"/>
              <a:t> </a:t>
            </a:r>
            <a:r>
              <a:rPr lang="ne-NP" dirty="0" smtClean="0"/>
              <a:t>यौवनावस्थापछि </a:t>
            </a:r>
            <a:r>
              <a:rPr lang="ne-NP" dirty="0"/>
              <a:t>एस्ट्रोजन (</a:t>
            </a:r>
            <a:r>
              <a:rPr lang="en-US" dirty="0" err="1"/>
              <a:t>Oestrogen</a:t>
            </a:r>
            <a:r>
              <a:rPr lang="en-US" dirty="0"/>
              <a:t>) </a:t>
            </a:r>
            <a:r>
              <a:rPr lang="ne-NP" dirty="0"/>
              <a:t>र प्रोजेस्टेरोन (</a:t>
            </a:r>
            <a:r>
              <a:rPr lang="en-US" dirty="0"/>
              <a:t>Progesterone) </a:t>
            </a:r>
            <a:r>
              <a:rPr lang="ne-NP" dirty="0"/>
              <a:t>हर्मोनको कारणले गर्दा स्त्रीहरूको स्तन ठूलो हुन थाल्छ र पछि परिपक्व हुन्छ । स्त्री दोजिया भएको वेलामा यसको आकारमा परिवर्तन आउँछ भने स्त्रीले बच्चालाई स्तनपान गराउने बेलामा पनि स्तनको आकारमा परिवर्तन आउँछ । स्तनमा स्तनको मुन्टो (</a:t>
            </a:r>
            <a:r>
              <a:rPr lang="en-US" dirty="0"/>
              <a:t>Nipple) </a:t>
            </a:r>
            <a:r>
              <a:rPr lang="ne-NP" dirty="0"/>
              <a:t>हुन्छ । स्तनको मुन्टो करिब १५ देखि २० वटा स्तननलीहरू मिलेर बनेको हुन्छ, जुन गर्भाधान नहुन्जेलसम्म गुलाफी रङको हुन्छ भने गर्भाधानपछि यो भाग अलि कालो हुन जान्छ ।</a:t>
            </a:r>
            <a:endParaRPr lang="en-US" dirty="0"/>
          </a:p>
        </p:txBody>
      </p:sp>
    </p:spTree>
    <p:extLst>
      <p:ext uri="{BB962C8B-B14F-4D97-AF65-F5344CB8AC3E}">
        <p14:creationId xmlns:p14="http://schemas.microsoft.com/office/powerpoint/2010/main" val="2036328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fontScale="77500" lnSpcReduction="20000"/>
          </a:bodyPr>
          <a:lstStyle/>
          <a:p>
            <a:pPr marL="0" indent="0" algn="just">
              <a:buNone/>
            </a:pPr>
            <a:r>
              <a:rPr lang="en-US" dirty="0" smtClean="0"/>
              <a:t>	</a:t>
            </a:r>
            <a:r>
              <a:rPr lang="ne-NP" dirty="0" smtClean="0"/>
              <a:t>स्तनको </a:t>
            </a:r>
            <a:r>
              <a:rPr lang="ne-NP" dirty="0"/>
              <a:t>मुन्टोको सतह नजिकै विशेष प्रकारका तेल ग्रन्थिहरू हुन्छन् जसलाई मोन्टगोमेरीको ग्रन्थिहरू (</a:t>
            </a:r>
            <a:r>
              <a:rPr lang="en-US" dirty="0"/>
              <a:t>Montgomery's glands) </a:t>
            </a:r>
            <a:r>
              <a:rPr lang="ne-NP" dirty="0"/>
              <a:t>भनिन्छ । यी ग्रन्थिहरूले चिप्लो पदार्थ निकाल्ने कार्य गर्दछन् जसले स्तनको मुन्टोलाई चिप्लो तथा नरम बनाउन मदत गर्छन् । स्तनको मुन्टोमा केही प्वालहरू हुन्छन् जुन दूधवाहक नली (</a:t>
            </a:r>
            <a:r>
              <a:rPr lang="en-US" dirty="0"/>
              <a:t>Lactiferous duct) </a:t>
            </a:r>
            <a:r>
              <a:rPr lang="ne-NP" dirty="0"/>
              <a:t>का प्वालहरू हुन् । स्तनमा केही खण्डहरू (</a:t>
            </a:r>
            <a:r>
              <a:rPr lang="en-US" dirty="0"/>
              <a:t>Lobules) </a:t>
            </a:r>
            <a:r>
              <a:rPr lang="ne-NP" dirty="0"/>
              <a:t>हुन्छन् जहाँ मसिना मसिना थैली आकारका झुप्पाहरू हुन्छन् । यिनै थैलीहरूबाट निस्केको नलीलाई दूधवाहक नली (</a:t>
            </a:r>
            <a:r>
              <a:rPr lang="en-US" dirty="0"/>
              <a:t>Lactiferous duct) </a:t>
            </a:r>
            <a:r>
              <a:rPr lang="ne-NP" dirty="0"/>
              <a:t>भनिन्छ भने दूधवाहक नलीको केही फराकिलो दूध सञ्चित गरेर राख्ने भाग जसलाई दूध खाडल (</a:t>
            </a:r>
            <a:r>
              <a:rPr lang="en-US" dirty="0"/>
              <a:t>Lactiferous sinus) </a:t>
            </a:r>
            <a:r>
              <a:rPr lang="ne-NP" dirty="0"/>
              <a:t>भनिन्छ । स्तनमा बोसाका तन्तुहरू र लसिका तन्तुहरू पनि प्रशस्त हुन्छन् । स्तनको मुख्य कार्य दूध तयार गर्ने र बच्चाले स्तनपान गरेको बेला दूध बाहिर निकाल्नु हो ।</a:t>
            </a:r>
          </a:p>
          <a:p>
            <a:pPr marL="0" indent="0" algn="just">
              <a:buNone/>
            </a:pPr>
            <a:r>
              <a:rPr lang="ne-NP" dirty="0"/>
              <a:t>बच्चा जन्मिसकेपछि पिट्यूटरी ग्रन्थिको अगाडिको भागले प्रोल्याक्टिन (</a:t>
            </a:r>
            <a:r>
              <a:rPr lang="en-US" dirty="0"/>
              <a:t>Prolactin) </a:t>
            </a:r>
            <a:r>
              <a:rPr lang="ne-NP" dirty="0"/>
              <a:t>भन्ने एक प्रकारको हर्मोन निकाल्छ जसले दूधको उत्पादन गर्न लगाउँछ र बच्चाले दूध चुसेपछि, पिट्युटरी ग्रन्थिको पछाडिको भागले आक्सिटोसिन (</a:t>
            </a:r>
            <a:r>
              <a:rPr lang="en-US" dirty="0"/>
              <a:t>Oxytocin) </a:t>
            </a:r>
            <a:r>
              <a:rPr lang="ne-NP" dirty="0"/>
              <a:t>हर्मोन निकाल्छ । यो हर्मोनले गर्दा दूध बाहिर निस्किन्छ ।</a:t>
            </a:r>
            <a:endParaRPr lang="en-US" dirty="0"/>
          </a:p>
        </p:txBody>
      </p:sp>
    </p:spTree>
    <p:extLst>
      <p:ext uri="{BB962C8B-B14F-4D97-AF65-F5344CB8AC3E}">
        <p14:creationId xmlns:p14="http://schemas.microsoft.com/office/powerpoint/2010/main" val="1606104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ne-NP" b="1" dirty="0" smtClean="0">
                <a:solidFill>
                  <a:srgbClr val="FF0000"/>
                </a:solidFill>
              </a:rPr>
              <a:t>१. अण्डकोषहरू </a:t>
            </a:r>
            <a:r>
              <a:rPr lang="ne-NP" b="1" dirty="0">
                <a:solidFill>
                  <a:srgbClr val="FF0000"/>
                </a:solidFill>
              </a:rPr>
              <a:t>वा बीजाशयहरू (</a:t>
            </a:r>
            <a:r>
              <a:rPr lang="en-US" b="1" dirty="0">
                <a:solidFill>
                  <a:srgbClr val="FF0000"/>
                </a:solidFill>
              </a:rPr>
              <a:t>Testis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914400"/>
            <a:ext cx="8229600" cy="5715000"/>
          </a:xfrm>
        </p:spPr>
        <p:txBody>
          <a:bodyPr>
            <a:normAutofit fontScale="92500" lnSpcReduction="10000"/>
          </a:bodyPr>
          <a:lstStyle/>
          <a:p>
            <a:pPr marL="0" indent="0" algn="just">
              <a:buNone/>
            </a:pPr>
            <a:r>
              <a:rPr lang="en-US" dirty="0" smtClean="0"/>
              <a:t>	</a:t>
            </a:r>
            <a:r>
              <a:rPr lang="ne-NP" dirty="0" smtClean="0"/>
              <a:t>अण्डकोषहरू </a:t>
            </a:r>
            <a:r>
              <a:rPr lang="ne-NP" dirty="0"/>
              <a:t>पुरुषहरूलाई पुरुषत्व प्रदान गर्ने ग्रन्थिहरू हुन् । यिनीहरू दुईवटा अण्डा आकारका हुन्छन् </a:t>
            </a:r>
            <a:r>
              <a:rPr lang="ne-NP" dirty="0" smtClean="0"/>
              <a:t>।</a:t>
            </a:r>
          </a:p>
          <a:p>
            <a:pPr marL="0" indent="0" algn="just">
              <a:buNone/>
            </a:pPr>
            <a:r>
              <a:rPr lang="ne-NP" dirty="0"/>
              <a:t>यिनीहरू रहने थैलोलाई स्कोरटम (</a:t>
            </a:r>
            <a:r>
              <a:rPr lang="en-US" dirty="0"/>
              <a:t>Scrotum) </a:t>
            </a:r>
            <a:r>
              <a:rPr lang="ne-NP" dirty="0"/>
              <a:t>भनिन्छ । यो थैलोभित्र रहेका प्रत्येक अण्डकोषको लम्बाइ ४.५ से. मि., चौडाइ २.५ से. मि., मोटाइ ३ से. मि., तथा तौल करिब १५ देखि २५ ग्रामको हुने गर्छ । अण्डकोष तन्तुहरूको तीन तहबाट बनेको हुन्छ । सबैभन्दा बाहिरको तहलाई </a:t>
            </a:r>
            <a:r>
              <a:rPr lang="ne-NP" b="1" dirty="0">
                <a:solidFill>
                  <a:srgbClr val="FF0000"/>
                </a:solidFill>
              </a:rPr>
              <a:t>'टुनिका भाजिनालिस' (</a:t>
            </a:r>
            <a:r>
              <a:rPr lang="en-US" b="1" dirty="0">
                <a:solidFill>
                  <a:srgbClr val="FF0000"/>
                </a:solidFill>
              </a:rPr>
              <a:t>Tunica </a:t>
            </a:r>
            <a:r>
              <a:rPr lang="en-US" b="1" dirty="0" err="1">
                <a:solidFill>
                  <a:srgbClr val="FF0000"/>
                </a:solidFill>
              </a:rPr>
              <a:t>vaginalis</a:t>
            </a:r>
            <a:r>
              <a:rPr lang="en-US" b="1" dirty="0">
                <a:solidFill>
                  <a:srgbClr val="FF0000"/>
                </a:solidFill>
              </a:rPr>
              <a:t>)</a:t>
            </a:r>
            <a:r>
              <a:rPr lang="en-US" dirty="0"/>
              <a:t> </a:t>
            </a:r>
            <a:r>
              <a:rPr lang="ne-NP" dirty="0"/>
              <a:t>भनिन्छ । बीचको तहलाई </a:t>
            </a:r>
            <a:r>
              <a:rPr lang="ne-NP" b="1" dirty="0">
                <a:solidFill>
                  <a:srgbClr val="FF0000"/>
                </a:solidFill>
              </a:rPr>
              <a:t>'टुनिका अल्बुजिनिया' (</a:t>
            </a:r>
            <a:r>
              <a:rPr lang="en-US" b="1" dirty="0">
                <a:solidFill>
                  <a:srgbClr val="FF0000"/>
                </a:solidFill>
              </a:rPr>
              <a:t>Tunica </a:t>
            </a:r>
            <a:r>
              <a:rPr lang="en-US" b="1" dirty="0" err="1">
                <a:solidFill>
                  <a:srgbClr val="FF0000"/>
                </a:solidFill>
              </a:rPr>
              <a:t>albuginea</a:t>
            </a:r>
            <a:r>
              <a:rPr lang="en-US" b="1" dirty="0">
                <a:solidFill>
                  <a:srgbClr val="FF0000"/>
                </a:solidFill>
              </a:rPr>
              <a:t>) </a:t>
            </a:r>
            <a:r>
              <a:rPr lang="ne-NP" dirty="0"/>
              <a:t>भनिन्छ भने सबैभन्दा भित्रको तहलाई </a:t>
            </a:r>
            <a:r>
              <a:rPr lang="ne-NP" b="1" dirty="0">
                <a:solidFill>
                  <a:srgbClr val="FF0000"/>
                </a:solidFill>
              </a:rPr>
              <a:t>टुनिका भास्क्लोसा (</a:t>
            </a:r>
            <a:r>
              <a:rPr lang="en-US" b="1" dirty="0">
                <a:solidFill>
                  <a:srgbClr val="FF0000"/>
                </a:solidFill>
              </a:rPr>
              <a:t>Tunica </a:t>
            </a:r>
            <a:r>
              <a:rPr lang="en-US" b="1" dirty="0" err="1">
                <a:solidFill>
                  <a:srgbClr val="FF0000"/>
                </a:solidFill>
              </a:rPr>
              <a:t>vasculosa</a:t>
            </a:r>
            <a:r>
              <a:rPr lang="en-US" b="1" dirty="0">
                <a:solidFill>
                  <a:srgbClr val="FF0000"/>
                </a:solidFill>
              </a:rPr>
              <a:t>)</a:t>
            </a:r>
            <a:r>
              <a:rPr lang="en-US" dirty="0"/>
              <a:t> </a:t>
            </a:r>
            <a:r>
              <a:rPr lang="ne-NP" dirty="0" smtClean="0"/>
              <a:t>भनिन्छ ।</a:t>
            </a:r>
            <a:endParaRPr lang="en-US" dirty="0"/>
          </a:p>
        </p:txBody>
      </p:sp>
    </p:spTree>
    <p:extLst>
      <p:ext uri="{BB962C8B-B14F-4D97-AF65-F5344CB8AC3E}">
        <p14:creationId xmlns:p14="http://schemas.microsoft.com/office/powerpoint/2010/main" val="3542809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ownloads\296365808_1090326341891156_4289286041072647377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6056"/>
            <a:ext cx="8458199" cy="645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0362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9762"/>
          </a:xfrm>
        </p:spPr>
        <p:txBody>
          <a:bodyPr>
            <a:normAutofit fontScale="90000"/>
          </a:bodyPr>
          <a:lstStyle/>
          <a:p>
            <a:pPr marL="0" indent="0" algn="l"/>
            <a:r>
              <a:rPr lang="en-US" b="1" dirty="0" smtClean="0">
                <a:solidFill>
                  <a:srgbClr val="FF0000"/>
                </a:solidFill>
              </a:rPr>
              <a:t/>
            </a:r>
            <a:br>
              <a:rPr lang="en-US" b="1" dirty="0" smtClean="0">
                <a:solidFill>
                  <a:srgbClr val="FF0000"/>
                </a:solidFill>
              </a:rPr>
            </a:br>
            <a:r>
              <a:rPr lang="ne-NP" b="1" dirty="0" smtClean="0">
                <a:solidFill>
                  <a:srgbClr val="FF0000"/>
                </a:solidFill>
              </a:rPr>
              <a:t>प्रजननप्रक्रिया</a:t>
            </a:r>
            <a:r>
              <a:rPr lang="en-US" b="1" dirty="0" smtClean="0">
                <a:solidFill>
                  <a:srgbClr val="FF0000"/>
                </a:solidFill>
              </a:rPr>
              <a:t>   </a:t>
            </a:r>
            <a:r>
              <a:rPr lang="ne-NP" b="1" dirty="0" smtClean="0">
                <a:solidFill>
                  <a:srgbClr val="FF0000"/>
                </a:solidFill>
              </a:rPr>
              <a:t>(</a:t>
            </a:r>
            <a:r>
              <a:rPr lang="en-US" b="1" dirty="0">
                <a:solidFill>
                  <a:srgbClr val="FF0000"/>
                </a:solidFill>
              </a:rPr>
              <a:t>Reproductive Process)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200" y="1219200"/>
            <a:ext cx="8229600" cy="5486400"/>
          </a:xfrm>
        </p:spPr>
        <p:txBody>
          <a:bodyPr>
            <a:normAutofit fontScale="92500" lnSpcReduction="20000"/>
          </a:bodyPr>
          <a:lstStyle/>
          <a:p>
            <a:pPr marL="0" indent="0" algn="just">
              <a:buNone/>
            </a:pPr>
            <a:r>
              <a:rPr lang="en-US" dirty="0" smtClean="0"/>
              <a:t>	</a:t>
            </a:r>
            <a:r>
              <a:rPr lang="ne-NP" dirty="0" smtClean="0"/>
              <a:t>गर्भधारण </a:t>
            </a:r>
            <a:r>
              <a:rPr lang="ne-NP" dirty="0"/>
              <a:t>(</a:t>
            </a:r>
            <a:r>
              <a:rPr lang="en-US" dirty="0" smtClean="0"/>
              <a:t>Conception) </a:t>
            </a:r>
            <a:r>
              <a:rPr lang="ne-NP" dirty="0" smtClean="0"/>
              <a:t>सन्तानोत्पादनक्रिया </a:t>
            </a:r>
            <a:r>
              <a:rPr lang="ne-NP" dirty="0"/>
              <a:t>वास्तवमा पुरुषयौनकोष र स्त्रीयौनकोषको मिलनबाट मात्र सम्भव हुन्छ। यौनक्रियाको फलस्वरूप पुरुषयौनकोष शुक्रकीट (</a:t>
            </a:r>
            <a:r>
              <a:rPr lang="en-US" dirty="0"/>
              <a:t>Sperm) </a:t>
            </a:r>
            <a:r>
              <a:rPr lang="ne-NP" dirty="0"/>
              <a:t>वीर्यथैलीले उत्पादन गरेको वीर्यरस (</a:t>
            </a:r>
            <a:r>
              <a:rPr lang="en-US" dirty="0"/>
              <a:t>Seminal Fluid) </a:t>
            </a:r>
            <a:r>
              <a:rPr lang="ne-NP" dirty="0"/>
              <a:t>का माध्यमबाट स्त्रीको योनिभित्र लाखौँको सङ्ख्यामा प्रवेश गर्छन् । उक्त शुक्रकीटहरूमध्ये अधिकांश शुक्रकीटहरू स्त्रीको योनिमा भएको एसिडबेस सेक्रेसन (</a:t>
            </a:r>
            <a:r>
              <a:rPr lang="en-US" dirty="0" err="1"/>
              <a:t>Acidbase</a:t>
            </a:r>
            <a:r>
              <a:rPr lang="en-US" dirty="0"/>
              <a:t> Secretion) </a:t>
            </a:r>
            <a:r>
              <a:rPr lang="ne-NP" dirty="0"/>
              <a:t>ले गर्दा मर्छन् र केही भाग स्त्रीको डिम्बवाहिनी नलीको एम्पुला (</a:t>
            </a:r>
            <a:r>
              <a:rPr lang="en-US" dirty="0" err="1"/>
              <a:t>Ampula</a:t>
            </a:r>
            <a:r>
              <a:rPr lang="en-US" dirty="0"/>
              <a:t>) </a:t>
            </a:r>
            <a:r>
              <a:rPr lang="ne-NP" dirty="0"/>
              <a:t>मा पुग्दा केवल एउटा मात्र शुक्रकीट त्यहाँ रहेको स्त्रीयौनकोष डिम्ब (</a:t>
            </a:r>
            <a:r>
              <a:rPr lang="en-US" dirty="0"/>
              <a:t>Ovum) </a:t>
            </a:r>
            <a:r>
              <a:rPr lang="ne-NP" dirty="0"/>
              <a:t>सँग मिल्दछ । यसरी पुरुषयौनकोष र स्त्रीयौनकोषको मिलनलाई डिम्बसेचन (</a:t>
            </a:r>
            <a:r>
              <a:rPr lang="en-US" dirty="0"/>
              <a:t>Fertilization) </a:t>
            </a:r>
            <a:r>
              <a:rPr lang="ne-NP" dirty="0"/>
              <a:t>भनिन्छ ।</a:t>
            </a:r>
            <a:endParaRPr lang="en-US" dirty="0"/>
          </a:p>
        </p:txBody>
      </p:sp>
    </p:spTree>
    <p:extLst>
      <p:ext uri="{BB962C8B-B14F-4D97-AF65-F5344CB8AC3E}">
        <p14:creationId xmlns:p14="http://schemas.microsoft.com/office/powerpoint/2010/main" val="913165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20000"/>
          </a:bodyPr>
          <a:lstStyle/>
          <a:p>
            <a:pPr marL="0" indent="0" algn="just">
              <a:buNone/>
            </a:pPr>
            <a:r>
              <a:rPr lang="en-US" smtClean="0"/>
              <a:t>	</a:t>
            </a:r>
            <a:r>
              <a:rPr lang="ne-NP" smtClean="0"/>
              <a:t>डिम्बसेचन </a:t>
            </a:r>
            <a:r>
              <a:rPr lang="ne-NP" dirty="0"/>
              <a:t>भएपछि विशेष किसिमको कोषयुग्मज (</a:t>
            </a:r>
            <a:r>
              <a:rPr lang="en-US" dirty="0"/>
              <a:t>Zygote) </a:t>
            </a:r>
            <a:r>
              <a:rPr lang="ne-NP" dirty="0"/>
              <a:t>बन्छ जसले गर्दा एउटा नयाँ जीवकोष (</a:t>
            </a:r>
            <a:r>
              <a:rPr lang="en-US" dirty="0"/>
              <a:t>Organism) </a:t>
            </a:r>
            <a:r>
              <a:rPr lang="ne-NP" dirty="0"/>
              <a:t>को निर्माण हुन्छ । उक्त जीवकोषले गर्भमा उचित वातावरण प्राप्त गरी बस्ने अवस्था पाउन सकेका खण्डमा गर्भधारणक्रिया सम्पन्न हुन्छ। यसरी गर्भधारणबाट नयाँ प्राणीको जीवनयात्रा प्रारम्भ भएको मानिन्छ। अर्को शब्दमा भन्दाखेरि यौनक्रियाका बेला पुरुषको शुक्रकीट र स्त्रीको डिम्बको मिलन भएको अवस्थालाई गर्भधारण (</a:t>
            </a:r>
            <a:r>
              <a:rPr lang="en-US" dirty="0"/>
              <a:t>Conception) </a:t>
            </a:r>
            <a:r>
              <a:rPr lang="ne-NP" dirty="0"/>
              <a:t>भनिन्छ । गर्भधारणका लागि यौनक्रियाको आवश्यकता हुन्छ तथापि प्रत्येक पटकको यौनसम्पर्कपछि गर्भ रहन्छ भनी भन्न भने सकिँदैन । शुक्रकीटले डिम्बलाई भेटेर भित्र प्रवेश गर्न सकेमा मात्र गर्भ रहन सक्छ । यदि त्यसो हुन नसकेमा उक्त डिम्ब निश्चित समयपछि योनिद्वार हुँदै बाहिर निस्कन्छ ।</a:t>
            </a:r>
            <a:endParaRPr lang="en-US" dirty="0"/>
          </a:p>
        </p:txBody>
      </p:sp>
    </p:spTree>
    <p:extLst>
      <p:ext uri="{BB962C8B-B14F-4D97-AF65-F5344CB8AC3E}">
        <p14:creationId xmlns:p14="http://schemas.microsoft.com/office/powerpoint/2010/main" val="4174592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
            </a:r>
            <a:br>
              <a:rPr lang="en-US" b="1" dirty="0" smtClean="0">
                <a:solidFill>
                  <a:srgbClr val="FF0000"/>
                </a:solidFill>
              </a:rPr>
            </a:br>
            <a:r>
              <a:rPr lang="ne-NP" sz="3600" b="1" dirty="0" smtClean="0">
                <a:solidFill>
                  <a:srgbClr val="FF0000"/>
                </a:solidFill>
              </a:rPr>
              <a:t>गर्भधारणको </a:t>
            </a:r>
            <a:r>
              <a:rPr lang="ne-NP" sz="3600" b="1" dirty="0">
                <a:solidFill>
                  <a:srgbClr val="FF0000"/>
                </a:solidFill>
              </a:rPr>
              <a:t>महत्त्व (</a:t>
            </a:r>
            <a:r>
              <a:rPr lang="en-US" sz="3600" b="1" dirty="0">
                <a:solidFill>
                  <a:srgbClr val="FF0000"/>
                </a:solidFill>
              </a:rPr>
              <a:t>Significance of Conception)</a:t>
            </a:r>
            <a:br>
              <a:rPr lang="en-US" sz="3600"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76200" y="914400"/>
            <a:ext cx="8610600" cy="5715000"/>
          </a:xfrm>
        </p:spPr>
        <p:txBody>
          <a:bodyPr>
            <a:normAutofit fontScale="85000" lnSpcReduction="20000"/>
          </a:bodyPr>
          <a:lstStyle/>
          <a:p>
            <a:pPr marL="0" indent="0" algn="just">
              <a:buNone/>
            </a:pPr>
            <a:r>
              <a:rPr lang="en-US" dirty="0" smtClean="0"/>
              <a:t>	</a:t>
            </a:r>
            <a:r>
              <a:rPr lang="ne-NP" dirty="0" smtClean="0"/>
              <a:t>गर्भधारणको </a:t>
            </a:r>
            <a:r>
              <a:rPr lang="ne-NP" dirty="0"/>
              <a:t>महत्त्वलाई उक्त समयमा निर्धारण हुने महत्त्वपूर्ण कुराहरूका आधारमा लिन सकिन्छ जुन यसप्रकार छन्- </a:t>
            </a:r>
            <a:r>
              <a:rPr lang="en-US" dirty="0" smtClean="0"/>
              <a:t>।</a:t>
            </a:r>
            <a:endParaRPr lang="en-US" dirty="0"/>
          </a:p>
          <a:p>
            <a:pPr marL="0" indent="0" algn="just">
              <a:buNone/>
            </a:pPr>
            <a:r>
              <a:rPr lang="ne-NP" b="1" dirty="0">
                <a:solidFill>
                  <a:srgbClr val="FF0000"/>
                </a:solidFill>
              </a:rPr>
              <a:t>१. वंशानुगत गुण (</a:t>
            </a:r>
            <a:r>
              <a:rPr lang="en-US" b="1" dirty="0">
                <a:solidFill>
                  <a:srgbClr val="FF0000"/>
                </a:solidFill>
              </a:rPr>
              <a:t>Hereditary </a:t>
            </a:r>
            <a:r>
              <a:rPr lang="en-US" b="1" dirty="0" err="1">
                <a:solidFill>
                  <a:srgbClr val="FF0000"/>
                </a:solidFill>
              </a:rPr>
              <a:t>Endoment</a:t>
            </a:r>
            <a:r>
              <a:rPr lang="en-US" b="1" dirty="0">
                <a:solidFill>
                  <a:srgbClr val="FF0000"/>
                </a:solidFill>
              </a:rPr>
              <a:t>)</a:t>
            </a:r>
          </a:p>
          <a:p>
            <a:pPr marL="0" indent="0" algn="just">
              <a:buNone/>
            </a:pPr>
            <a:r>
              <a:rPr lang="ne-NP" dirty="0"/>
              <a:t>पुरुषको शुक्रकीट र स्त्रीको डिम्ब (</a:t>
            </a:r>
            <a:r>
              <a:rPr lang="en-US" dirty="0"/>
              <a:t>Ovum) </a:t>
            </a:r>
            <a:r>
              <a:rPr lang="ne-NP" dirty="0"/>
              <a:t>को मिलन भएको समयमा नै मानवले आफ्ना आमा, बाबु, हजुरबुबा, हजुरआमा आदिबाट वंशानुगत गुणहरू प्राप्त गर्ने सौभाग्य पाउँछ । शुक्रकीट र डिम्बको संरचनामा साना-साना धागोजस्ता रेसाहरू हुन्छन् जसलाई वंशसूत्र (</a:t>
            </a:r>
            <a:r>
              <a:rPr lang="en-US" dirty="0"/>
              <a:t>Chromosomes) </a:t>
            </a:r>
            <a:r>
              <a:rPr lang="ne-NP" dirty="0"/>
              <a:t>भनिन्छ । प्रत्येक यौनकोषमा तेइसवटा वंशसूत्रहरू रहन्छन् । उक्त वंशसूत्रमा वंशानुहरू (</a:t>
            </a:r>
            <a:r>
              <a:rPr lang="en-US" dirty="0"/>
              <a:t>Genes) </a:t>
            </a:r>
            <a:r>
              <a:rPr lang="ne-NP" dirty="0"/>
              <a:t>हुन्छन् र तिनीहरूले नै वास्तवमा वंशानुगत गुणहरू सार्ने कार्य गर्छन् । साथै वंशानुले नै शिशुका गुणहरू निश्चित गर्छन् र यसबाटै शिशुको पैतृक वा वंशानुगत गुण, छालाको रङ, उचाइ, कपालको रङ (कैलो, खैरो, खस्रो, घुम्रे, सीधा, नरम आदि), स्वास्थ्य, बुद्धि र व्यक्तित्वजस्ता गुणहरूको निर्धारण हुने गर्छ ।</a:t>
            </a:r>
            <a:endParaRPr lang="en-US" dirty="0"/>
          </a:p>
        </p:txBody>
      </p:sp>
    </p:spTree>
    <p:extLst>
      <p:ext uri="{BB962C8B-B14F-4D97-AF65-F5344CB8AC3E}">
        <p14:creationId xmlns:p14="http://schemas.microsoft.com/office/powerpoint/2010/main" val="3974821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ne-NP" sz="4000" dirty="0" smtClean="0"/>
              <a:t>२</a:t>
            </a:r>
            <a:r>
              <a:rPr lang="ne-NP" sz="4000" dirty="0"/>
              <a:t>. लिङ्ग निर्धारण (</a:t>
            </a:r>
            <a:r>
              <a:rPr lang="en-US" sz="4000" dirty="0"/>
              <a:t>Sex Determination)</a:t>
            </a:r>
            <a:br>
              <a:rPr lang="en-US" sz="4000" dirty="0"/>
            </a:br>
            <a:endParaRPr lang="en-US" dirty="0"/>
          </a:p>
        </p:txBody>
      </p:sp>
      <p:sp>
        <p:nvSpPr>
          <p:cNvPr id="3" name="Content Placeholder 2"/>
          <p:cNvSpPr>
            <a:spLocks noGrp="1"/>
          </p:cNvSpPr>
          <p:nvPr>
            <p:ph idx="1"/>
          </p:nvPr>
        </p:nvSpPr>
        <p:spPr>
          <a:xfrm>
            <a:off x="457200" y="1143000"/>
            <a:ext cx="8229600" cy="5562600"/>
          </a:xfrm>
        </p:spPr>
        <p:txBody>
          <a:bodyPr>
            <a:normAutofit fontScale="92500" lnSpcReduction="10000"/>
          </a:bodyPr>
          <a:lstStyle/>
          <a:p>
            <a:pPr marL="0" indent="0" algn="just">
              <a:buNone/>
            </a:pPr>
            <a:r>
              <a:rPr lang="en-US" dirty="0" smtClean="0"/>
              <a:t>	</a:t>
            </a:r>
            <a:r>
              <a:rPr lang="ne-NP" dirty="0" smtClean="0"/>
              <a:t>गर्भधारणको </a:t>
            </a:r>
            <a:r>
              <a:rPr lang="ne-NP" dirty="0"/>
              <a:t>समयमा निर्धारण हुने महत्त्वपूर्ण कुरामध्ये शिशुको लिङ्ग निर्धारण पनि एक महत्त्वपूर्ण कुरा हो । लिङ्ग निर्धारणका लागि पुरुषको शुक्रकीटको </a:t>
            </a:r>
            <a:r>
              <a:rPr lang="ne-NP" dirty="0" smtClean="0"/>
              <a:t>२३ </a:t>
            </a:r>
            <a:r>
              <a:rPr lang="ne-NP" dirty="0"/>
              <a:t>र स्त्रीको डिम्बकोषको </a:t>
            </a:r>
            <a:r>
              <a:rPr lang="ne-NP" dirty="0" smtClean="0"/>
              <a:t>२३ वटा </a:t>
            </a:r>
            <a:r>
              <a:rPr lang="ne-NP" dirty="0"/>
              <a:t>वंशसूत्रहरू (</a:t>
            </a:r>
            <a:r>
              <a:rPr lang="en-US" dirty="0"/>
              <a:t>Chromosomes) </a:t>
            </a:r>
            <a:r>
              <a:rPr lang="ne-NP" dirty="0"/>
              <a:t>मिलेर नयाँ कोष बन्छ । उक्त कोषबाट नै जीवको शुभारम्भ हुन्छ । यसरी </a:t>
            </a:r>
            <a:r>
              <a:rPr lang="ne-NP" dirty="0" smtClean="0"/>
              <a:t>४६ वटा </a:t>
            </a:r>
            <a:r>
              <a:rPr lang="ne-NP" dirty="0"/>
              <a:t>वंशसूत्रहरू मध्ये </a:t>
            </a:r>
            <a:r>
              <a:rPr lang="ne-NP" dirty="0" smtClean="0"/>
              <a:t>४४ वटा </a:t>
            </a:r>
            <a:r>
              <a:rPr lang="ne-NP" dirty="0"/>
              <a:t>स्त्री-पुरुषमा समान हुन्छन् जसलाई </a:t>
            </a:r>
            <a:r>
              <a:rPr lang="ne-NP" b="1" dirty="0">
                <a:solidFill>
                  <a:srgbClr val="FF0000"/>
                </a:solidFill>
              </a:rPr>
              <a:t>अटोजोम्स (</a:t>
            </a:r>
            <a:r>
              <a:rPr lang="en-US" b="1" dirty="0">
                <a:solidFill>
                  <a:srgbClr val="FF0000"/>
                </a:solidFill>
              </a:rPr>
              <a:t>Autosomes)</a:t>
            </a:r>
            <a:r>
              <a:rPr lang="en-US" dirty="0"/>
              <a:t> </a:t>
            </a:r>
            <a:r>
              <a:rPr lang="ne-NP" dirty="0"/>
              <a:t>भनिन्छ । उक्त वंशसूत्रहरूबाट शारीरिक गुणहरूको विकास हुन्छ भने बाँकी रहेका दुईवटा वंशसूत्रहरू </a:t>
            </a:r>
            <a:r>
              <a:rPr lang="ne-NP" dirty="0" smtClean="0"/>
              <a:t>(</a:t>
            </a:r>
            <a:r>
              <a:rPr lang="en-US" dirty="0"/>
              <a:t>X) </a:t>
            </a:r>
            <a:r>
              <a:rPr lang="ne-NP" dirty="0" smtClean="0"/>
              <a:t>र (</a:t>
            </a:r>
            <a:r>
              <a:rPr lang="en-US" dirty="0"/>
              <a:t>Y) </a:t>
            </a:r>
            <a:r>
              <a:rPr lang="ne-NP" dirty="0"/>
              <a:t>तथा (</a:t>
            </a:r>
            <a:r>
              <a:rPr lang="en-US" dirty="0"/>
              <a:t>X) </a:t>
            </a:r>
            <a:r>
              <a:rPr lang="ne-NP" dirty="0"/>
              <a:t>- (</a:t>
            </a:r>
            <a:r>
              <a:rPr lang="en-US" dirty="0"/>
              <a:t>X) </a:t>
            </a:r>
            <a:r>
              <a:rPr lang="ne-NP" dirty="0" smtClean="0"/>
              <a:t> द्वारा </a:t>
            </a:r>
            <a:r>
              <a:rPr lang="ne-NP" dirty="0"/>
              <a:t>शिशुको लिङ्ग निर्धारण हुन्छ ।</a:t>
            </a:r>
            <a:endParaRPr lang="en-US" dirty="0"/>
          </a:p>
        </p:txBody>
      </p:sp>
    </p:spTree>
    <p:extLst>
      <p:ext uri="{BB962C8B-B14F-4D97-AF65-F5344CB8AC3E}">
        <p14:creationId xmlns:p14="http://schemas.microsoft.com/office/powerpoint/2010/main" val="816581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400800"/>
          </a:xfrm>
        </p:spPr>
        <p:txBody>
          <a:bodyPr>
            <a:normAutofit fontScale="92500" lnSpcReduction="10000"/>
          </a:bodyPr>
          <a:lstStyle/>
          <a:p>
            <a:pPr marL="0" indent="0" algn="just">
              <a:buNone/>
            </a:pPr>
            <a:r>
              <a:rPr lang="ne-NP" dirty="0" smtClean="0"/>
              <a:t>	शिशुको </a:t>
            </a:r>
            <a:r>
              <a:rPr lang="ne-NP" dirty="0"/>
              <a:t>लिङ्ग निर्धारणका सम्बन्धमा एउटा परम्परामाथि विश्वास रहेको पाइन्छ । जस्तै- पहिले-पहिले मानिसहरू स्त्री रजस्वला भएको दिनदेखि गन्ती गर्दा जोर दिनमा यौनसम्पर्क गर्दा छोराको जन्म हुने र बिजोर दिनमा यौनसम्पर्क गर्दा छोरीको जन्म हुन्छ भन्नेजस्तो भ्रमित तथा तथ्यहीन कुरामा विश्वास लिने गर्थे । तर पछि, वैज्ञानिकहरूले गरेको खोजद्वारा यौनवंशसूत्रहरूले गर्दा शिशुको लिङ्ग निर्धारण हुन्छ भन्ने कुरालाई स्पष्ट पारिदिए । त्यसपछि उक्त कुरामा विश्वास लिएको पाइँदैन । अर्कातर्फ छोराको जन्म दिनका लागि वाई वंशसूत्र (</a:t>
            </a:r>
            <a:r>
              <a:rPr lang="en-US" dirty="0"/>
              <a:t>Y Chromosomes</a:t>
            </a:r>
            <a:r>
              <a:rPr lang="en-US" dirty="0" smtClean="0"/>
              <a:t>)</a:t>
            </a:r>
            <a:r>
              <a:rPr lang="ne-NP" dirty="0"/>
              <a:t> स्त्रीहरूमा हुँदैन। त्यसले गर्दा एक्स वंशसूत्र (</a:t>
            </a:r>
            <a:r>
              <a:rPr lang="en-US" dirty="0"/>
              <a:t>X Chromosomes) </a:t>
            </a:r>
            <a:r>
              <a:rPr lang="ne-NP" dirty="0"/>
              <a:t>भएको शुक्रकीट स्त्रीको डिम्बकोषमा मिलन भएमा दुईवटा एक्स (</a:t>
            </a:r>
            <a:r>
              <a:rPr lang="en-US" dirty="0"/>
              <a:t>X-X) </a:t>
            </a:r>
            <a:r>
              <a:rPr lang="ne-NP" dirty="0"/>
              <a:t>वंशसूत्रको जोडा भएर छोरीको जन्म हुन्छ ।</a:t>
            </a:r>
          </a:p>
          <a:p>
            <a:pPr marL="0" indent="0" algn="just">
              <a:buNone/>
            </a:pPr>
            <a:endParaRPr lang="en-US" dirty="0"/>
          </a:p>
        </p:txBody>
      </p:sp>
    </p:spTree>
    <p:extLst>
      <p:ext uri="{BB962C8B-B14F-4D97-AF65-F5344CB8AC3E}">
        <p14:creationId xmlns:p14="http://schemas.microsoft.com/office/powerpoint/2010/main" val="160149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324600"/>
          </a:xfrm>
        </p:spPr>
        <p:txBody>
          <a:bodyPr>
            <a:normAutofit/>
          </a:bodyPr>
          <a:lstStyle/>
          <a:p>
            <a:pPr marL="0" indent="0" algn="just">
              <a:buNone/>
            </a:pPr>
            <a:r>
              <a:rPr lang="ne-NP" dirty="0" smtClean="0"/>
              <a:t>	त्यसै </a:t>
            </a:r>
            <a:r>
              <a:rPr lang="ne-NP" dirty="0"/>
              <a:t>गरी बाई (</a:t>
            </a:r>
            <a:r>
              <a:rPr lang="en-US" dirty="0"/>
              <a:t>Y) </a:t>
            </a:r>
            <a:r>
              <a:rPr lang="ne-NP" dirty="0"/>
              <a:t>वंशसूत्र भएको शुक्रकीट स्त्रीको डिम्बकोषमा मिलन भएमा शुक्रकीटको वाई र स्त्रीको डिम्बकोषको एक्स वंशसूत्र (</a:t>
            </a:r>
            <a:r>
              <a:rPr lang="en-US" dirty="0"/>
              <a:t>XY) </a:t>
            </a:r>
            <a:r>
              <a:rPr lang="ne-NP" dirty="0"/>
              <a:t>को जोडा वनेर छोराको जन्म हुन्छ ।</a:t>
            </a:r>
          </a:p>
          <a:p>
            <a:pPr marL="0" indent="0" algn="just">
              <a:buNone/>
            </a:pPr>
            <a:r>
              <a:rPr lang="ne-NP" dirty="0"/>
              <a:t>कतिपय समाजमा छोरी-छोरी जन्मेकामा स्त्रीलाई दोष लगाई श्रीमान्‌ले अर्को विवाह गर्ने र स्त्रीलाई धम्की दिनुका साथै दुर्व्यवहार गर्ने गर्छन् । यसरी छोरा वा छोरी केको जन्म हुन्छ भन्ने कुरा स्त्रीको डिम्बकोषमा नभई पुरुषको शुक्रकीटमा आधारित हुन्छ </a:t>
            </a:r>
            <a:r>
              <a:rPr lang="ne-NP" dirty="0" smtClean="0"/>
              <a:t>।</a:t>
            </a:r>
            <a:endParaRPr lang="en-US" dirty="0"/>
          </a:p>
        </p:txBody>
      </p:sp>
    </p:spTree>
    <p:extLst>
      <p:ext uri="{BB962C8B-B14F-4D97-AF65-F5344CB8AC3E}">
        <p14:creationId xmlns:p14="http://schemas.microsoft.com/office/powerpoint/2010/main" val="2119608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ne-NP" dirty="0" smtClean="0"/>
              <a:t/>
            </a:r>
            <a:br>
              <a:rPr lang="ne-NP" dirty="0" smtClean="0"/>
            </a:br>
            <a:r>
              <a:rPr lang="ne-NP" sz="3100" b="1" dirty="0" smtClean="0">
                <a:solidFill>
                  <a:srgbClr val="FF0000"/>
                </a:solidFill>
              </a:rPr>
              <a:t>३</a:t>
            </a:r>
            <a:r>
              <a:rPr lang="ne-NP" sz="3100" b="1" dirty="0">
                <a:solidFill>
                  <a:srgbClr val="FF0000"/>
                </a:solidFill>
              </a:rPr>
              <a:t>. गर्भस्थ शिशुको सङ्ख्या (</a:t>
            </a:r>
            <a:r>
              <a:rPr lang="en-US" sz="3100" b="1" dirty="0">
                <a:solidFill>
                  <a:srgbClr val="FF0000"/>
                </a:solidFill>
              </a:rPr>
              <a:t>Number of </a:t>
            </a:r>
            <a:r>
              <a:rPr lang="en-US" sz="3100" b="1" dirty="0" err="1" smtClean="0">
                <a:solidFill>
                  <a:srgbClr val="FF0000"/>
                </a:solidFill>
              </a:rPr>
              <a:t>offsprings</a:t>
            </a:r>
            <a:r>
              <a:rPr lang="en-US" sz="3100" b="1" dirty="0" smtClean="0">
                <a:solidFill>
                  <a:srgbClr val="FF0000"/>
                </a:solidFill>
              </a:rPr>
              <a:t>)</a:t>
            </a:r>
            <a:r>
              <a:rPr lang="en-US" sz="3100" dirty="0"/>
              <a:t/>
            </a:r>
            <a:br>
              <a:rPr lang="en-US" sz="3100" dirty="0"/>
            </a:br>
            <a:endParaRPr lang="en-US" dirty="0"/>
          </a:p>
        </p:txBody>
      </p:sp>
      <p:sp>
        <p:nvSpPr>
          <p:cNvPr id="3" name="Content Placeholder 2"/>
          <p:cNvSpPr>
            <a:spLocks noGrp="1"/>
          </p:cNvSpPr>
          <p:nvPr>
            <p:ph idx="1"/>
          </p:nvPr>
        </p:nvSpPr>
        <p:spPr>
          <a:xfrm>
            <a:off x="152400" y="990600"/>
            <a:ext cx="8763000" cy="5715000"/>
          </a:xfrm>
        </p:spPr>
        <p:txBody>
          <a:bodyPr>
            <a:normAutofit fontScale="85000" lnSpcReduction="20000"/>
          </a:bodyPr>
          <a:lstStyle/>
          <a:p>
            <a:pPr marL="0" indent="0" algn="just">
              <a:buNone/>
            </a:pPr>
            <a:r>
              <a:rPr lang="ne-NP" dirty="0" smtClean="0"/>
              <a:t>	गर्भधारणको </a:t>
            </a:r>
            <a:r>
              <a:rPr lang="ne-NP" dirty="0"/>
              <a:t>महत्त्वलाई चर्चा गर्दा </a:t>
            </a:r>
            <a:r>
              <a:rPr lang="ne-NP" dirty="0" smtClean="0"/>
              <a:t>गर्भस्थ </a:t>
            </a:r>
            <a:r>
              <a:rPr lang="ne-NP" dirty="0"/>
              <a:t>शिशुको सङ्ख्याको चर्चा गर्नु पनि बढी सान्दर्भिक हुन्छ । साधारणतया एक पटकमा एउटा मात्र शिशुको जन्म हुने गरेको पाइन्छ तर कहिलेकाहीँ आमाले एक पटकमा दुई वा दुईभन्दा बढी शिशुहरूको जन्म दिने गरेको पाइन्छ । यसरी एक पटकमा दुईवटा शिशुहरू जन्मिएमा तिनीहरूलाई जुम्ल्याहा (</a:t>
            </a:r>
            <a:r>
              <a:rPr lang="en-US" dirty="0"/>
              <a:t>Twin) </a:t>
            </a:r>
            <a:r>
              <a:rPr lang="ne-NP" dirty="0"/>
              <a:t>भनिन्छ । साधारणतया एउटा डिम्बकोषको सेचन (</a:t>
            </a:r>
            <a:r>
              <a:rPr lang="en-US" dirty="0"/>
              <a:t>Fertilization) </a:t>
            </a:r>
            <a:r>
              <a:rPr lang="ne-NP" dirty="0"/>
              <a:t>भइसकेपछि उक्त युग्मज (</a:t>
            </a:r>
            <a:r>
              <a:rPr lang="en-US" dirty="0"/>
              <a:t>Zygote) </a:t>
            </a:r>
            <a:r>
              <a:rPr lang="ne-NP" dirty="0"/>
              <a:t>गर्भाशय (</a:t>
            </a:r>
            <a:r>
              <a:rPr lang="en-US" dirty="0"/>
              <a:t>Uterus) </a:t>
            </a:r>
            <a:r>
              <a:rPr lang="ne-NP" dirty="0"/>
              <a:t>मा गई विकसित हुन्छ र एउटा शिशु जन्मिन्छ तर कुनै कारणले गर्दा उक्त निषेचित अण्ड (</a:t>
            </a:r>
            <a:r>
              <a:rPr lang="en-US" dirty="0"/>
              <a:t>Fertilized Ovum) </a:t>
            </a:r>
            <a:r>
              <a:rPr lang="ne-NP" dirty="0"/>
              <a:t>अलग-अलग दुईवटा कोषमा विभाजन भई बढ्न थाल्यो भने प्रत्येकवाट एक-एकवटा शिशुको जन्म हुन्छ । यस्तो अवस्थामा जन्मेका शिशुहरूलाई समान जुम्ल्याहा (</a:t>
            </a:r>
            <a:r>
              <a:rPr lang="en-US" dirty="0"/>
              <a:t>Identical Twin) </a:t>
            </a:r>
            <a:r>
              <a:rPr lang="ne-NP" dirty="0"/>
              <a:t>भनिन्छ र उनीहरूको आकृति पनि एकनासको हुन्छ भने लिङ्ग पनि छोरा-छोरा वा छोरी-छोरी हुन्छ । साथै साल (</a:t>
            </a:r>
            <a:r>
              <a:rPr lang="en-US" dirty="0"/>
              <a:t>Placenta) </a:t>
            </a:r>
            <a:r>
              <a:rPr lang="ne-NP" dirty="0"/>
              <a:t>पनि एउटै हुन्छ ।</a:t>
            </a:r>
            <a:endParaRPr lang="en-US" dirty="0"/>
          </a:p>
        </p:txBody>
      </p:sp>
    </p:spTree>
    <p:extLst>
      <p:ext uri="{BB962C8B-B14F-4D97-AF65-F5344CB8AC3E}">
        <p14:creationId xmlns:p14="http://schemas.microsoft.com/office/powerpoint/2010/main" val="2981727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lnSpcReduction="10000"/>
          </a:bodyPr>
          <a:lstStyle/>
          <a:p>
            <a:pPr marL="0" indent="0" algn="just">
              <a:buNone/>
            </a:pPr>
            <a:r>
              <a:rPr lang="ne-NP" dirty="0" smtClean="0"/>
              <a:t>	कहिलेकाहीँ </a:t>
            </a:r>
            <a:r>
              <a:rPr lang="ne-NP" dirty="0"/>
              <a:t>असाधारण अवस्थामा एउटा डिम्बाशय (</a:t>
            </a:r>
            <a:r>
              <a:rPr lang="en-US" dirty="0"/>
              <a:t>Ovary) </a:t>
            </a:r>
            <a:r>
              <a:rPr lang="ne-NP" dirty="0"/>
              <a:t>बाट एकै पटकमा दुईवटा डिम्बहरू (</a:t>
            </a:r>
            <a:r>
              <a:rPr lang="en-US" dirty="0"/>
              <a:t>Ova) </a:t>
            </a:r>
            <a:r>
              <a:rPr lang="ne-NP" dirty="0"/>
              <a:t>को उत्पादन हुन्छ र उक्त समयमा दुईवटा शुक्रकीटहरूले छुट्टाछुट्टै रूपमा मिलन हुने अवसर पाएका खण्डमा रहेको गर्भधारणबाट असमान जुम्ल्याहा (</a:t>
            </a:r>
            <a:r>
              <a:rPr lang="en-US" dirty="0"/>
              <a:t>Fraternal Twin) </a:t>
            </a:r>
            <a:r>
              <a:rPr lang="ne-NP" dirty="0"/>
              <a:t>को जन्म हुन्छ । यस्तो अवस्थामा दुवै छोरा वा दुवै छोरी अर्थात् एक छोरो वा एक छोरीको जन्म हुन सक्छ भने यस्ता जुम्ल्याहाहरू जन्मँदा बच्चैपिच्छे भिन्दाभिन्दै साल (</a:t>
            </a:r>
            <a:r>
              <a:rPr lang="en-US" dirty="0"/>
              <a:t>Placenta) </a:t>
            </a:r>
            <a:r>
              <a:rPr lang="ne-NP" dirty="0"/>
              <a:t>हुन्छ 1. सुत्केरी आमाको अभिलेखलाई हेर्दा प्रत्येक १८० महिलामा एउटी महिलाले जुम्ल्याहा बच्चा जन्माएको पाइन्छ </a:t>
            </a:r>
            <a:r>
              <a:rPr lang="ne-NP" dirty="0" smtClean="0"/>
              <a:t>।</a:t>
            </a:r>
            <a:endParaRPr lang="en-US" dirty="0"/>
          </a:p>
        </p:txBody>
      </p:sp>
    </p:spTree>
    <p:extLst>
      <p:ext uri="{BB962C8B-B14F-4D97-AF65-F5344CB8AC3E}">
        <p14:creationId xmlns:p14="http://schemas.microsoft.com/office/powerpoint/2010/main" val="262631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a:bodyPr>
          <a:lstStyle/>
          <a:p>
            <a:pPr marL="0" indent="0" algn="just">
              <a:buNone/>
            </a:pPr>
            <a:r>
              <a:rPr lang="ne-NP" dirty="0" smtClean="0"/>
              <a:t>	प्रत्येक </a:t>
            </a:r>
            <a:r>
              <a:rPr lang="ne-NP" dirty="0"/>
              <a:t>अण्डकोषमा करिब </a:t>
            </a:r>
            <a:r>
              <a:rPr lang="ne-NP" dirty="0" smtClean="0"/>
              <a:t>२०० - </a:t>
            </a:r>
            <a:r>
              <a:rPr lang="ne-NP" dirty="0"/>
              <a:t>३०० जति साना-साना खण्डहरू (</a:t>
            </a:r>
            <a:r>
              <a:rPr lang="en-US" dirty="0"/>
              <a:t>Lobules) </a:t>
            </a:r>
            <a:r>
              <a:rPr lang="ne-NP" dirty="0"/>
              <a:t>हुन्छन् </a:t>
            </a:r>
            <a:r>
              <a:rPr lang="ne-NP" dirty="0" smtClean="0"/>
              <a:t>र प्रत्येक </a:t>
            </a:r>
            <a:r>
              <a:rPr lang="ne-NP" dirty="0"/>
              <a:t>खण्डमा मसिना मसिना घुम्रिएका सेमिनिफेरस नलीहरू (</a:t>
            </a:r>
            <a:r>
              <a:rPr lang="en-US" dirty="0"/>
              <a:t>Seminiferous tubules) </a:t>
            </a:r>
            <a:r>
              <a:rPr lang="ne-NP" dirty="0"/>
              <a:t>हुन्छन् । धेरै वटा सेमिनिफेरस नलीहरू जोडिएर इपिडिडाइमिस (</a:t>
            </a:r>
            <a:r>
              <a:rPr lang="en-US" dirty="0"/>
              <a:t>Epididymis) </a:t>
            </a:r>
            <a:r>
              <a:rPr lang="ne-NP" dirty="0"/>
              <a:t>बन्दछ । सेमिनिफेरस नलीहरूले नै बीजकोषहरू (</a:t>
            </a:r>
            <a:r>
              <a:rPr lang="en-US" dirty="0"/>
              <a:t>Sperm) </a:t>
            </a:r>
            <a:r>
              <a:rPr lang="ne-NP" dirty="0"/>
              <a:t>को उत्पादन गर्दछन् । सेमिनिफेरस नलीहरूको बीचबीचमा विशेष प्रकारका कोषहरू रहेका हुन्छन् जसले टेस्टोसटेरोन (</a:t>
            </a:r>
            <a:r>
              <a:rPr lang="en-US" dirty="0" err="1"/>
              <a:t>Testosteron</a:t>
            </a:r>
            <a:r>
              <a:rPr lang="en-US" dirty="0"/>
              <a:t>) </a:t>
            </a:r>
            <a:r>
              <a:rPr lang="ne-NP" dirty="0"/>
              <a:t>भन्ने पुरुष हर्मोन (</a:t>
            </a:r>
            <a:r>
              <a:rPr lang="en-US" dirty="0"/>
              <a:t>Male hormone) </a:t>
            </a:r>
            <a:r>
              <a:rPr lang="ne-NP" dirty="0"/>
              <a:t>को उत्पादन गर्दछन् </a:t>
            </a:r>
            <a:r>
              <a:rPr lang="ne-NP" dirty="0" smtClean="0"/>
              <a:t>।</a:t>
            </a:r>
            <a:endParaRPr lang="en-US" dirty="0"/>
          </a:p>
        </p:txBody>
      </p:sp>
    </p:spTree>
    <p:extLst>
      <p:ext uri="{BB962C8B-B14F-4D97-AF65-F5344CB8AC3E}">
        <p14:creationId xmlns:p14="http://schemas.microsoft.com/office/powerpoint/2010/main" val="2088313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85000" lnSpcReduction="20000"/>
          </a:bodyPr>
          <a:lstStyle/>
          <a:p>
            <a:pPr marL="0" indent="0" algn="just">
              <a:buNone/>
            </a:pPr>
            <a:r>
              <a:rPr lang="ne-NP" sz="4700" b="1" dirty="0" smtClean="0">
                <a:solidFill>
                  <a:srgbClr val="FF0000"/>
                </a:solidFill>
              </a:rPr>
              <a:t>२. इपिडिडाइमिस </a:t>
            </a:r>
            <a:r>
              <a:rPr lang="ne-NP" sz="4700" b="1" dirty="0">
                <a:solidFill>
                  <a:srgbClr val="FF0000"/>
                </a:solidFill>
              </a:rPr>
              <a:t>(</a:t>
            </a:r>
            <a:r>
              <a:rPr lang="en-US" sz="4700" b="1" dirty="0">
                <a:solidFill>
                  <a:srgbClr val="FF0000"/>
                </a:solidFill>
              </a:rPr>
              <a:t>Epididymis</a:t>
            </a:r>
            <a:r>
              <a:rPr lang="en-US" sz="4700" b="1" dirty="0" smtClean="0">
                <a:solidFill>
                  <a:srgbClr val="FF0000"/>
                </a:solidFill>
              </a:rPr>
              <a:t>):</a:t>
            </a:r>
            <a:endParaRPr lang="ne-NP" sz="4700" b="1" dirty="0" smtClean="0">
              <a:solidFill>
                <a:srgbClr val="FF0000"/>
              </a:solidFill>
            </a:endParaRPr>
          </a:p>
          <a:p>
            <a:pPr marL="0" indent="0" algn="just">
              <a:buNone/>
            </a:pPr>
            <a:r>
              <a:rPr lang="en-US" dirty="0" smtClean="0"/>
              <a:t> </a:t>
            </a:r>
            <a:r>
              <a:rPr lang="ne-NP" dirty="0"/>
              <a:t>यो सेमिनिफेरस नलीहरू (</a:t>
            </a:r>
            <a:r>
              <a:rPr lang="en-US" dirty="0"/>
              <a:t>Seminiferous tubules) </a:t>
            </a:r>
            <a:r>
              <a:rPr lang="ne-NP" dirty="0"/>
              <a:t>मिलेर बनेको हुन्छ । यो प्रत्येक अण्डकोषबाट एक-एकवटा निस्केर शुक्रवाहिनी नली (</a:t>
            </a:r>
            <a:r>
              <a:rPr lang="en-US" dirty="0"/>
              <a:t>Vas deferens) </a:t>
            </a:r>
            <a:r>
              <a:rPr lang="ne-NP" dirty="0"/>
              <a:t>सँग जोडिएर रहेको हुन्छ । प्रत्येक इपिडिडाइमिसको लम्बाइ ३ देखि ४ मिटरको हुन्छ । यो बीजाशयको पछाडिपट्टि घुम्रिएर बसेको हुन्छ । यही नली भएर बीजकोषहरू शुक्रवाहिनी नलीमा जान्छन् ।</a:t>
            </a:r>
          </a:p>
          <a:p>
            <a:pPr marL="0" indent="0">
              <a:buNone/>
            </a:pPr>
            <a:r>
              <a:rPr lang="ne-NP" sz="4700" b="1" dirty="0" smtClean="0">
                <a:solidFill>
                  <a:srgbClr val="FF0000"/>
                </a:solidFill>
              </a:rPr>
              <a:t>३. शुक्रवाहिनी </a:t>
            </a:r>
            <a:r>
              <a:rPr lang="ne-NP" sz="4700" b="1" dirty="0">
                <a:solidFill>
                  <a:srgbClr val="FF0000"/>
                </a:solidFill>
              </a:rPr>
              <a:t>नली (</a:t>
            </a:r>
            <a:r>
              <a:rPr lang="en-US" sz="4700" b="1" dirty="0">
                <a:solidFill>
                  <a:srgbClr val="FF0000"/>
                </a:solidFill>
              </a:rPr>
              <a:t>Vas Deferens </a:t>
            </a:r>
            <a:r>
              <a:rPr lang="en-US" sz="4700" b="1" dirty="0" smtClean="0">
                <a:solidFill>
                  <a:srgbClr val="FF0000"/>
                </a:solidFill>
              </a:rPr>
              <a:t>): </a:t>
            </a:r>
            <a:endParaRPr lang="ne-NP" sz="4700" b="1" dirty="0" smtClean="0">
              <a:solidFill>
                <a:srgbClr val="FF0000"/>
              </a:solidFill>
            </a:endParaRPr>
          </a:p>
          <a:p>
            <a:pPr marL="0" indent="0" algn="just">
              <a:buNone/>
            </a:pPr>
            <a:r>
              <a:rPr lang="ne-NP" b="1" dirty="0"/>
              <a:t>	</a:t>
            </a:r>
            <a:r>
              <a:rPr lang="ne-NP" dirty="0" smtClean="0"/>
              <a:t>यो </a:t>
            </a:r>
            <a:r>
              <a:rPr lang="ne-NP" dirty="0"/>
              <a:t>नली इपिडिडाइमिसको तल्लो भागदेखि सुरु भई वीर्यथैलीमा गएर अन्त हुन्छ । यसको सङ्ख्या पनि दुईवटा नै हुन्छ । प्रत्येक शुक्रवाहिनी नली ४० देखि ४५ से. मि. लामो हुन्छ । यसको व्यास (</a:t>
            </a:r>
            <a:r>
              <a:rPr lang="en-US" dirty="0"/>
              <a:t>Diameter) </a:t>
            </a:r>
            <a:r>
              <a:rPr lang="ne-NP" dirty="0"/>
              <a:t>सालाखाला २.५ मि. मि. हुन्छ भने यसको भित्री प्वालको चौडाइ केवल ०.२ देखि ०.५ मि. मि. को हुन्छ । यसको बीजकोषलाई वीर्यथैली (</a:t>
            </a:r>
            <a:r>
              <a:rPr lang="en-US" dirty="0"/>
              <a:t>Seminal vesicles) </a:t>
            </a:r>
            <a:r>
              <a:rPr lang="ne-NP" dirty="0"/>
              <a:t>सम्म पुऱ्याउनु हो ।</a:t>
            </a:r>
            <a:endParaRPr lang="en-US" dirty="0"/>
          </a:p>
        </p:txBody>
      </p:sp>
    </p:spTree>
    <p:extLst>
      <p:ext uri="{BB962C8B-B14F-4D97-AF65-F5344CB8AC3E}">
        <p14:creationId xmlns:p14="http://schemas.microsoft.com/office/powerpoint/2010/main" val="4259921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477000"/>
          </a:xfrm>
        </p:spPr>
        <p:txBody>
          <a:bodyPr>
            <a:normAutofit fontScale="85000" lnSpcReduction="20000"/>
          </a:bodyPr>
          <a:lstStyle/>
          <a:p>
            <a:pPr marL="0" indent="0" algn="just">
              <a:buNone/>
            </a:pPr>
            <a:r>
              <a:rPr lang="ne-NP" sz="4200" b="1" dirty="0" smtClean="0">
                <a:solidFill>
                  <a:srgbClr val="FF0000"/>
                </a:solidFill>
              </a:rPr>
              <a:t>४. वीर्यथैलीहरू </a:t>
            </a:r>
            <a:r>
              <a:rPr lang="ne-NP" sz="4200" b="1" dirty="0">
                <a:solidFill>
                  <a:srgbClr val="FF0000"/>
                </a:solidFill>
              </a:rPr>
              <a:t>(</a:t>
            </a:r>
            <a:r>
              <a:rPr lang="en-US" sz="4200" b="1" dirty="0">
                <a:solidFill>
                  <a:srgbClr val="FF0000"/>
                </a:solidFill>
              </a:rPr>
              <a:t>Seminal Vesicles): </a:t>
            </a:r>
            <a:endParaRPr lang="ne-NP" sz="4200" b="1" dirty="0" smtClean="0">
              <a:solidFill>
                <a:srgbClr val="FF0000"/>
              </a:solidFill>
            </a:endParaRPr>
          </a:p>
          <a:p>
            <a:pPr marL="0" indent="0" algn="just">
              <a:buNone/>
            </a:pPr>
            <a:r>
              <a:rPr lang="ne-NP" sz="3800" b="1" dirty="0">
                <a:solidFill>
                  <a:srgbClr val="FF0000"/>
                </a:solidFill>
              </a:rPr>
              <a:t>	</a:t>
            </a:r>
            <a:r>
              <a:rPr lang="ne-NP" dirty="0" smtClean="0"/>
              <a:t>वीर्यथैलीहरू </a:t>
            </a:r>
            <a:r>
              <a:rPr lang="ne-NP" dirty="0"/>
              <a:t>दुवै शुक्रवाहिनी नलीहरूको पछाडिपट्टि मूत्रथैली (</a:t>
            </a:r>
            <a:r>
              <a:rPr lang="en-US" dirty="0"/>
              <a:t>Urinary bladder) </a:t>
            </a:r>
            <a:r>
              <a:rPr lang="ne-NP" dirty="0"/>
              <a:t>को आधार तथा मलाशयका बीचमा रहेका हुन्छन् । प्रत्येक वीर्यथैली करिब ५ से. मि. लामो र करिब २.५ देखि ३.० से. मि. चौडा हुन्छ । </a:t>
            </a:r>
            <a:r>
              <a:rPr lang="ne-NP" dirty="0" smtClean="0"/>
              <a:t>यसमा </a:t>
            </a:r>
            <a:r>
              <a:rPr lang="ne-NP" dirty="0"/>
              <a:t>एक प्रकारको रसिलो पदार्थ हुन्छ र यसै रसबाट बीजकोष (</a:t>
            </a:r>
            <a:r>
              <a:rPr lang="en-US" dirty="0"/>
              <a:t>Sperm) </a:t>
            </a:r>
            <a:r>
              <a:rPr lang="ne-NP" dirty="0"/>
              <a:t>ले पोषक तत्त्व प्राप्त गर्छ । </a:t>
            </a:r>
            <a:endParaRPr lang="ne-NP" dirty="0" smtClean="0"/>
          </a:p>
          <a:p>
            <a:pPr marL="0" indent="0" algn="just">
              <a:buNone/>
            </a:pPr>
            <a:r>
              <a:rPr lang="ne-NP" sz="4200" b="1" dirty="0" smtClean="0">
                <a:solidFill>
                  <a:srgbClr val="FF0000"/>
                </a:solidFill>
              </a:rPr>
              <a:t>५. स्खलननली </a:t>
            </a:r>
            <a:r>
              <a:rPr lang="ne-NP" sz="4200" b="1" dirty="0">
                <a:solidFill>
                  <a:srgbClr val="FF0000"/>
                </a:solidFill>
              </a:rPr>
              <a:t>(</a:t>
            </a:r>
            <a:r>
              <a:rPr lang="en-US" sz="4200" b="1" dirty="0">
                <a:solidFill>
                  <a:srgbClr val="FF0000"/>
                </a:solidFill>
              </a:rPr>
              <a:t>Ejaculatory Duct</a:t>
            </a:r>
            <a:r>
              <a:rPr lang="en-US" sz="4200" b="1" dirty="0" smtClean="0">
                <a:solidFill>
                  <a:srgbClr val="FF0000"/>
                </a:solidFill>
              </a:rPr>
              <a:t>):</a:t>
            </a:r>
            <a:endParaRPr lang="ne-NP" sz="4200" b="1" dirty="0" smtClean="0">
              <a:solidFill>
                <a:srgbClr val="FF0000"/>
              </a:solidFill>
            </a:endParaRPr>
          </a:p>
          <a:p>
            <a:pPr marL="0" indent="0" algn="just">
              <a:buNone/>
            </a:pPr>
            <a:r>
              <a:rPr lang="en-US" dirty="0" smtClean="0"/>
              <a:t> </a:t>
            </a:r>
            <a:r>
              <a:rPr lang="ne-NP" dirty="0" smtClean="0"/>
              <a:t>	स्खलननली </a:t>
            </a:r>
            <a:r>
              <a:rPr lang="ne-NP" dirty="0"/>
              <a:t>शुक्रवाहिनी नली (</a:t>
            </a:r>
            <a:r>
              <a:rPr lang="en-US" dirty="0"/>
              <a:t>Vas deferens) </a:t>
            </a:r>
            <a:r>
              <a:rPr lang="ne-NP" dirty="0"/>
              <a:t>र वीर्यथैली (</a:t>
            </a:r>
            <a:r>
              <a:rPr lang="en-US" dirty="0"/>
              <a:t>Seminal vesicles) </a:t>
            </a:r>
            <a:r>
              <a:rPr lang="ne-NP" dirty="0"/>
              <a:t>बाट निस्केको नलीको संयुक्त संयोजनबाट बनेको हुन्छ । वीर्यथैलीबाट एक-एकवटा निस्केका हुन्छन् । यिनीहरू करिब २ से. मि. लामा साना नलीहरू हुन् जसको भित्री प्वाल करिब ०.८ मि.मि. चौडा सुरुमा हुन्छ, भने घुमाउरो भागमा ०.२ मि. मि. चौडा हुन्छ । </a:t>
            </a:r>
            <a:r>
              <a:rPr lang="ne-NP" dirty="0" smtClean="0"/>
              <a:t>यसको </a:t>
            </a:r>
            <a:r>
              <a:rPr lang="ne-NP" dirty="0"/>
              <a:t>मुख्य कार्य वीर्यथैलीबाट धकेलिएको </a:t>
            </a:r>
            <a:r>
              <a:rPr lang="ne-NP" dirty="0" smtClean="0"/>
              <a:t>बीजकोषसहितको </a:t>
            </a:r>
            <a:r>
              <a:rPr lang="ne-NP" dirty="0"/>
              <a:t>वीर्यलाई मूत्रद्वारनलीसम्म पुऱ्याउनु हो ।</a:t>
            </a:r>
            <a:endParaRPr lang="en-US" dirty="0"/>
          </a:p>
        </p:txBody>
      </p:sp>
    </p:spTree>
    <p:extLst>
      <p:ext uri="{BB962C8B-B14F-4D97-AF65-F5344CB8AC3E}">
        <p14:creationId xmlns:p14="http://schemas.microsoft.com/office/powerpoint/2010/main" val="2691391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92500" lnSpcReduction="20000"/>
          </a:bodyPr>
          <a:lstStyle/>
          <a:p>
            <a:pPr marL="0" indent="0" algn="just">
              <a:buNone/>
            </a:pPr>
            <a:r>
              <a:rPr lang="ne-NP" sz="4200" b="1" dirty="0" smtClean="0">
                <a:solidFill>
                  <a:srgbClr val="FF0000"/>
                </a:solidFill>
              </a:rPr>
              <a:t>६. प्रोस्टेट </a:t>
            </a:r>
            <a:r>
              <a:rPr lang="ne-NP" sz="4200" b="1" dirty="0">
                <a:solidFill>
                  <a:srgbClr val="FF0000"/>
                </a:solidFill>
              </a:rPr>
              <a:t>ग्रन्थि (</a:t>
            </a:r>
            <a:r>
              <a:rPr lang="en-US" sz="4200" b="1" dirty="0">
                <a:solidFill>
                  <a:srgbClr val="FF0000"/>
                </a:solidFill>
              </a:rPr>
              <a:t>Prostate Gland</a:t>
            </a:r>
            <a:r>
              <a:rPr lang="en-US" sz="4200" b="1" dirty="0" smtClean="0">
                <a:solidFill>
                  <a:srgbClr val="FF0000"/>
                </a:solidFill>
              </a:rPr>
              <a:t>):</a:t>
            </a:r>
            <a:endParaRPr lang="ne-NP" sz="4200" b="1" dirty="0" smtClean="0">
              <a:solidFill>
                <a:srgbClr val="FF0000"/>
              </a:solidFill>
            </a:endParaRPr>
          </a:p>
          <a:p>
            <a:pPr marL="0" indent="0" algn="just">
              <a:buNone/>
            </a:pPr>
            <a:r>
              <a:rPr lang="en-US" dirty="0" smtClean="0"/>
              <a:t> </a:t>
            </a:r>
            <a:r>
              <a:rPr lang="ne-NP" dirty="0" smtClean="0"/>
              <a:t>	यो </a:t>
            </a:r>
            <a:r>
              <a:rPr lang="ne-NP" dirty="0"/>
              <a:t>ग्रन्थि कुनै पनि व्यक्तिमा किशोरावस्था आउनुभन्दा पूर्व मांसपेशीय अङ्गका रूपमा रहेको हुन्छ । जब व्यक्ति किशोरावस्थामा पुग्छ तब यो पूर्ण ग्रन्थि बन्दछ । यो ग्रन्थि सङ्ख्यामा एउटा हुन्छ । यो ग्रन्थि पिसाब थैलीको तल रहन्छ । यसलाई मूत्रमार्गले घेरेको हुन्छ ।</a:t>
            </a:r>
          </a:p>
          <a:p>
            <a:pPr marL="0" indent="0" algn="just">
              <a:buNone/>
            </a:pPr>
            <a:r>
              <a:rPr lang="ne-NP" dirty="0" smtClean="0"/>
              <a:t>यो </a:t>
            </a:r>
            <a:r>
              <a:rPr lang="ne-NP" dirty="0"/>
              <a:t>ग्रन्थिले पातलो चिप्लो पदार्थ निकाल्छ, जसले यौनसम्पर्कका बेलामा योनि (</a:t>
            </a:r>
            <a:r>
              <a:rPr lang="en-US" dirty="0"/>
              <a:t>Vagina) </a:t>
            </a:r>
            <a:r>
              <a:rPr lang="ne-NP" dirty="0"/>
              <a:t>लाई चिप्लो पार्न मदत पुऱ्याउँछ । कहिलेकाहीँ यस ग्रन्थिको वृद्धिले मूत्रद्वारनली (</a:t>
            </a:r>
            <a:r>
              <a:rPr lang="en-US" dirty="0"/>
              <a:t>Urethra) </a:t>
            </a:r>
            <a:r>
              <a:rPr lang="ne-NP" dirty="0"/>
              <a:t>मा अवरोध ल्याउँछ जसले गर्दा व्यक्तिले पीडा भएको महसुस गर्छ। </a:t>
            </a:r>
            <a:r>
              <a:rPr lang="ne-NP" dirty="0" smtClean="0"/>
              <a:t>यो </a:t>
            </a:r>
            <a:r>
              <a:rPr lang="ne-NP" dirty="0"/>
              <a:t>ग्रन्थिको वृद्धि प्रायजसो वृद्ध पुरुषहरूमा देखापर्दछ। त्यसैले यसलाई बुढेसकालको रोग पनि भन्ने गरिन्छ ।</a:t>
            </a:r>
            <a:endParaRPr lang="en-US" dirty="0"/>
          </a:p>
        </p:txBody>
      </p:sp>
    </p:spTree>
    <p:extLst>
      <p:ext uri="{BB962C8B-B14F-4D97-AF65-F5344CB8AC3E}">
        <p14:creationId xmlns:p14="http://schemas.microsoft.com/office/powerpoint/2010/main" val="1837918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1489</Words>
  <Application>Microsoft Office PowerPoint</Application>
  <PresentationFormat>On-screen Show (4:3)</PresentationFormat>
  <Paragraphs>178</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Reproductive System -k|hgg k|0ffnL_ </vt:lpstr>
      <vt:lpstr> Male Reproductive System - k'?if k|hgg k|0ffnL_  </vt:lpstr>
      <vt:lpstr>PowerPoint Presentation</vt:lpstr>
      <vt:lpstr>PowerPoint Presentation</vt:lpstr>
      <vt:lpstr>१. अण्डकोषहरू वा बीजाशयहरू (Testis)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वीर्यस्खलन प्रक्रिया (Ejaculation Process):</vt:lpstr>
      <vt:lpstr>Ejaculation process</vt:lpstr>
      <vt:lpstr> Female Reproductive System - :qL k|hgg k|0ffnL_  </vt:lpstr>
      <vt:lpstr>  बाह्य प्रजनन अङ्गहरू (External Reproductive Organs) </vt:lpstr>
      <vt:lpstr> बाह्य प्रजनन अङ्गहरू (External Reproductive Organs) </vt:lpstr>
      <vt:lpstr>PowerPoint Presentation</vt:lpstr>
      <vt:lpstr>PowerPoint Presentation</vt:lpstr>
      <vt:lpstr>PowerPoint Presentation</vt:lpstr>
      <vt:lpstr>PowerPoint Presentation</vt:lpstr>
      <vt:lpstr> आन्तरिक प्रजनन अङ्गहरू (Internal Reproductive Organs) </vt:lpstr>
      <vt:lpstr>PowerPoint Presentation</vt:lpstr>
      <vt:lpstr>PowerPoint Presentation</vt:lpstr>
      <vt:lpstr>PowerPoint Presentation</vt:lpstr>
      <vt:lpstr>१. योनि वा योनिद्वारनली (Vagina):</vt:lpstr>
      <vt:lpstr>२. पाठेघर (Uterus or Womb):</vt:lpstr>
      <vt:lpstr>PowerPoint Presentation</vt:lpstr>
      <vt:lpstr>PowerPoint Presentation</vt:lpstr>
      <vt:lpstr>पाठेघरको भित्ताको बनावट (Structure of the Wall of Uterus):</vt:lpstr>
      <vt:lpstr>पाठेघरका कार्यहरू (Functions of Uterus):</vt:lpstr>
      <vt:lpstr>PowerPoint Presentation</vt:lpstr>
      <vt:lpstr>PowerPoint Presentation</vt:lpstr>
      <vt:lpstr>  अण्डवाहिनी नलीका भित्ताको बनावट (Structure of the Wall of Uterine Tube):  </vt:lpstr>
      <vt:lpstr>अण्डवाहिनी नलीका कार्यहरू (Functions of Uterine Tube):</vt:lpstr>
      <vt:lpstr>४. अण्डाशय (Ovaries):</vt:lpstr>
      <vt:lpstr>PowerPoint Presentation</vt:lpstr>
      <vt:lpstr>रजस्वला (Menstruation):</vt:lpstr>
      <vt:lpstr>रजस्वला चक्र (Menstrual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स्तन (Breast)</vt:lpstr>
      <vt:lpstr>स्तन (Breast/mammary gland)</vt:lpstr>
      <vt:lpstr>PowerPoint Presentation</vt:lpstr>
      <vt:lpstr>PowerPoint Presentation</vt:lpstr>
      <vt:lpstr> प्रजननप्रक्रिया   (Reproductive Process) </vt:lpstr>
      <vt:lpstr>PowerPoint Presentation</vt:lpstr>
      <vt:lpstr> गर्भधारणको महत्त्व (Significance of Conception) </vt:lpstr>
      <vt:lpstr> २. लिङ्ग निर्धारण (Sex Determination) </vt:lpstr>
      <vt:lpstr>PowerPoint Presentation</vt:lpstr>
      <vt:lpstr>PowerPoint Presentation</vt:lpstr>
      <vt:lpstr> ३. गर्भस्थ शिशुको सङ्ख्या (Number of offsprings)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System -k|hgg k|0ffnL_ </dc:title>
  <dc:creator>Hp</dc:creator>
  <cp:lastModifiedBy>Hp</cp:lastModifiedBy>
  <cp:revision>73</cp:revision>
  <dcterms:created xsi:type="dcterms:W3CDTF">2006-08-16T00:00:00Z</dcterms:created>
  <dcterms:modified xsi:type="dcterms:W3CDTF">2022-08-09T01:41:45Z</dcterms:modified>
</cp:coreProperties>
</file>