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9823A1-B9BF-4EEF-A25F-396D3D5435D1}"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823A1-B9BF-4EEF-A25F-396D3D5435D1}"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823A1-B9BF-4EEF-A25F-396D3D5435D1}"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9823A1-B9BF-4EEF-A25F-396D3D5435D1}"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9823A1-B9BF-4EEF-A25F-396D3D5435D1}" type="datetimeFigureOut">
              <a:rPr lang="en-US" smtClean="0"/>
              <a:pPr/>
              <a:t>4/15/2021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9823A1-B9BF-4EEF-A25F-396D3D5435D1}"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9823A1-B9BF-4EEF-A25F-396D3D5435D1}" type="datetimeFigureOut">
              <a:rPr lang="en-US" smtClean="0"/>
              <a:pPr/>
              <a:t>4/15/2021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9823A1-B9BF-4EEF-A25F-396D3D5435D1}" type="datetimeFigureOut">
              <a:rPr lang="en-US" smtClean="0"/>
              <a:pPr/>
              <a:t>4/15/2021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823A1-B9BF-4EEF-A25F-396D3D5435D1}" type="datetimeFigureOut">
              <a:rPr lang="en-US" smtClean="0"/>
              <a:pPr/>
              <a:t>4/15/2021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823A1-B9BF-4EEF-A25F-396D3D5435D1}"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9823A1-B9BF-4EEF-A25F-396D3D5435D1}" type="datetimeFigureOut">
              <a:rPr lang="en-US" smtClean="0"/>
              <a:pPr/>
              <a:t>4/15/2021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AB0304-F7ED-488C-9942-E8FC7C30473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823A1-B9BF-4EEF-A25F-396D3D5435D1}" type="datetimeFigureOut">
              <a:rPr lang="en-US" smtClean="0"/>
              <a:pPr/>
              <a:t>4/15/2021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AB0304-F7ED-488C-9942-E8FC7C30473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US" b="1" dirty="0" smtClean="0"/>
              <a:t>Unit : One        </a:t>
            </a:r>
            <a:r>
              <a:rPr lang="en-US" b="1" i="1" dirty="0" smtClean="0">
                <a:solidFill>
                  <a:srgbClr val="FF0000"/>
                </a:solidFill>
              </a:rPr>
              <a:t>{ INTRODUCTION}</a:t>
            </a:r>
            <a:endParaRPr lang="en-US" b="1" i="1" dirty="0">
              <a:solidFill>
                <a:srgbClr val="FF0000"/>
              </a:solidFill>
            </a:endParaRPr>
          </a:p>
        </p:txBody>
      </p:sp>
      <p:sp>
        <p:nvSpPr>
          <p:cNvPr id="5" name="Content Placeholder 4"/>
          <p:cNvSpPr>
            <a:spLocks noGrp="1"/>
          </p:cNvSpPr>
          <p:nvPr>
            <p:ph idx="1"/>
          </p:nvPr>
        </p:nvSpPr>
        <p:spPr>
          <a:xfrm>
            <a:off x="0" y="1295400"/>
            <a:ext cx="8991600" cy="5334000"/>
          </a:xfrm>
        </p:spPr>
        <p:txBody>
          <a:bodyPr/>
          <a:lstStyle/>
          <a:p>
            <a:pPr>
              <a:buNone/>
            </a:pPr>
            <a:r>
              <a:rPr lang="en-US" b="1" dirty="0" smtClean="0">
                <a:solidFill>
                  <a:srgbClr val="00B050"/>
                </a:solidFill>
              </a:rPr>
              <a:t>Meaning of Microeconomics:</a:t>
            </a:r>
          </a:p>
          <a:p>
            <a:pPr>
              <a:buNone/>
            </a:pPr>
            <a:r>
              <a:rPr lang="en-US" dirty="0"/>
              <a:t> </a:t>
            </a:r>
            <a:r>
              <a:rPr lang="en-US" dirty="0" smtClean="0"/>
              <a:t>                  </a:t>
            </a:r>
            <a:r>
              <a:rPr lang="en-US" i="1" dirty="0" smtClean="0"/>
              <a:t>Microeconomics studies the economic action and individual units &amp; small groups individual units. It also studies about decision making of individual economic units and their relationship with economic variables.</a:t>
            </a:r>
          </a:p>
          <a:p>
            <a:pPr>
              <a:buNone/>
            </a:pPr>
            <a:endParaRPr lang="en-US" dirty="0"/>
          </a:p>
          <a:p>
            <a:pPr>
              <a:buNone/>
            </a:pPr>
            <a:r>
              <a:rPr lang="en-US" dirty="0" smtClean="0">
                <a:solidFill>
                  <a:srgbClr val="002060"/>
                </a:solidFill>
              </a:rPr>
              <a:t>In microeconomics, we make a microscopic study of the economy.</a:t>
            </a:r>
            <a:endParaRPr lang="en-US" dirty="0">
              <a:solidFill>
                <a:srgbClr val="00206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checkerboard(across)">
                                      <p:cBhvr>
                                        <p:cTn id="13" dur="500"/>
                                        <p:tgtEl>
                                          <p:spTgt spid="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checkerboard(across)">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checkerboard(across)">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dell\Downloads\presentation-on-importance-of-microeconomics-5-72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dell\Downloads\presentation-on-importance-of-microeconomics-6-72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ll\Downloads\presentation-on-importance-of-microeconomics-7-72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dell\Downloads\presentation-on-importance-of-microeconomics-8-72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wheel spokes="3"/>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dell\Downloads\presentation-on-importance-of-microeconomics-9-72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blind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dell\Downloads\presentation-on-importance-of-microeconomics-10-72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dell\Downloads\presentation-on-importance-of-microeconomics-11-728.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transition>
    <p:comb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dell\Downloads\presentation-on-importance-of-microeconomics-13-72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b="1" dirty="0" smtClean="0">
                <a:solidFill>
                  <a:srgbClr val="0070C0"/>
                </a:solidFill>
              </a:rPr>
              <a:t>Limitations of Microeconomics</a:t>
            </a:r>
            <a:endParaRPr lang="en-US" b="1" dirty="0">
              <a:solidFill>
                <a:srgbClr val="0070C0"/>
              </a:solidFill>
            </a:endParaRPr>
          </a:p>
        </p:txBody>
      </p:sp>
      <p:sp>
        <p:nvSpPr>
          <p:cNvPr id="3" name="Content Placeholder 2"/>
          <p:cNvSpPr>
            <a:spLocks noGrp="1"/>
          </p:cNvSpPr>
          <p:nvPr>
            <p:ph idx="1"/>
          </p:nvPr>
        </p:nvSpPr>
        <p:spPr>
          <a:xfrm>
            <a:off x="228600" y="1143000"/>
            <a:ext cx="8915400" cy="5486400"/>
          </a:xfrm>
        </p:spPr>
        <p:txBody>
          <a:bodyPr>
            <a:normAutofit/>
          </a:bodyPr>
          <a:lstStyle/>
          <a:p>
            <a:pPr marL="514350" indent="-514350">
              <a:buAutoNum type="arabicParenR"/>
            </a:pPr>
            <a:r>
              <a:rPr lang="en-US" i="1" dirty="0" smtClean="0"/>
              <a:t>Static : In the study of microeconomics , static analysis is used. In its analysis only one variable is assumed to be variable are assumed to be constant. In the real life , all variable are changing unrealistic.</a:t>
            </a:r>
          </a:p>
          <a:p>
            <a:pPr marL="514350" indent="-514350">
              <a:buAutoNum type="arabicParenR"/>
            </a:pPr>
            <a:r>
              <a:rPr lang="en-US" i="1" dirty="0" smtClean="0">
                <a:solidFill>
                  <a:srgbClr val="002060"/>
                </a:solidFill>
              </a:rPr>
              <a:t>Assumptions : Microeconomics is based on the assumptions of full employment and perfect completion in the economy. But in the real world , both these condition are not found. Therefore , the assumptions of microeconomics are wrong.</a:t>
            </a:r>
            <a:endParaRPr lang="en-US" i="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4)">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sz="2800" i="1" dirty="0" smtClean="0">
                <a:solidFill>
                  <a:srgbClr val="002060"/>
                </a:solidFill>
              </a:rPr>
              <a:t>3} Wrong conclusion = Most of conclusion drawn from the study of microeconomics are wrong . The conclusion derived from microeconomics may not be applicable to whole economy . For example , saving of an individual is good for him but if all individual of the country begin to save. It will be harmful to the economy.  </a:t>
            </a:r>
          </a:p>
          <a:p>
            <a:pPr>
              <a:buNone/>
            </a:pPr>
            <a:r>
              <a:rPr lang="en-US" sz="2800" i="1" dirty="0" smtClean="0">
                <a:solidFill>
                  <a:srgbClr val="FF0000"/>
                </a:solidFill>
              </a:rPr>
              <a:t>4 } Limited scope = Microeconomics has limited scope. It does not study the many problems like poverty , unemployment , inflation etc.</a:t>
            </a:r>
            <a:endParaRPr lang="en-US" sz="2800"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00B050"/>
                </a:solidFill>
              </a:rPr>
              <a:t>Microeconomics For Business</a:t>
            </a:r>
            <a:endParaRPr lang="en-US" b="1" dirty="0">
              <a:solidFill>
                <a:srgbClr val="00B050"/>
              </a:solidFill>
            </a:endParaRPr>
          </a:p>
        </p:txBody>
      </p:sp>
      <p:sp>
        <p:nvSpPr>
          <p:cNvPr id="3" name="Content Placeholder 2"/>
          <p:cNvSpPr>
            <a:spLocks noGrp="1"/>
          </p:cNvSpPr>
          <p:nvPr>
            <p:ph idx="1"/>
          </p:nvPr>
        </p:nvSpPr>
        <p:spPr>
          <a:xfrm>
            <a:off x="457200" y="1295400"/>
            <a:ext cx="8229600" cy="5334000"/>
          </a:xfrm>
        </p:spPr>
        <p:txBody>
          <a:bodyPr/>
          <a:lstStyle/>
          <a:p>
            <a:pPr>
              <a:buNone/>
            </a:pPr>
            <a:r>
              <a:rPr lang="en-US" i="1" dirty="0" smtClean="0">
                <a:solidFill>
                  <a:srgbClr val="FF0000"/>
                </a:solidFill>
              </a:rPr>
              <a:t>1}</a:t>
            </a:r>
            <a:r>
              <a:rPr lang="en-US" dirty="0" smtClean="0">
                <a:solidFill>
                  <a:srgbClr val="FF0000"/>
                </a:solidFill>
              </a:rPr>
              <a:t> </a:t>
            </a:r>
            <a:r>
              <a:rPr lang="en-US" i="1" dirty="0" smtClean="0">
                <a:solidFill>
                  <a:srgbClr val="FF0000"/>
                </a:solidFill>
              </a:rPr>
              <a:t>Introduction</a:t>
            </a:r>
          </a:p>
          <a:p>
            <a:pPr>
              <a:buNone/>
            </a:pPr>
            <a:r>
              <a:rPr lang="en-US" i="1" dirty="0" smtClean="0">
                <a:solidFill>
                  <a:srgbClr val="FF0000"/>
                </a:solidFill>
              </a:rPr>
              <a:t>2} Market Equilibrium &amp; Efficiency</a:t>
            </a:r>
          </a:p>
          <a:p>
            <a:pPr>
              <a:buNone/>
            </a:pPr>
            <a:r>
              <a:rPr lang="en-US" i="1" dirty="0" smtClean="0">
                <a:solidFill>
                  <a:srgbClr val="FF0000"/>
                </a:solidFill>
              </a:rPr>
              <a:t>3} Elasticity of Demand and Supply</a:t>
            </a:r>
          </a:p>
          <a:p>
            <a:pPr>
              <a:buNone/>
            </a:pPr>
            <a:r>
              <a:rPr lang="en-US" i="1" dirty="0" smtClean="0">
                <a:solidFill>
                  <a:srgbClr val="FF0000"/>
                </a:solidFill>
              </a:rPr>
              <a:t>4} Analysis of Consumer’s Behavior</a:t>
            </a:r>
          </a:p>
          <a:p>
            <a:pPr>
              <a:buNone/>
            </a:pPr>
            <a:r>
              <a:rPr lang="en-US" i="1" dirty="0" smtClean="0">
                <a:solidFill>
                  <a:srgbClr val="FF0000"/>
                </a:solidFill>
              </a:rPr>
              <a:t>5} Theory of Production</a:t>
            </a:r>
          </a:p>
          <a:p>
            <a:pPr>
              <a:buNone/>
            </a:pPr>
            <a:r>
              <a:rPr lang="en-US" i="1" dirty="0" smtClean="0">
                <a:solidFill>
                  <a:srgbClr val="FF0000"/>
                </a:solidFill>
              </a:rPr>
              <a:t>6} Cost &amp; Revenue Curves</a:t>
            </a:r>
          </a:p>
          <a:p>
            <a:pPr>
              <a:buNone/>
            </a:pPr>
            <a:r>
              <a:rPr lang="en-US" i="1" dirty="0" smtClean="0">
                <a:solidFill>
                  <a:srgbClr val="FF0000"/>
                </a:solidFill>
              </a:rPr>
              <a:t>7} Product pricing theories &amp; practices</a:t>
            </a:r>
          </a:p>
          <a:p>
            <a:pPr>
              <a:buNone/>
            </a:pPr>
            <a:r>
              <a:rPr lang="en-US" i="1" dirty="0" smtClean="0">
                <a:solidFill>
                  <a:srgbClr val="FF0000"/>
                </a:solidFill>
              </a:rPr>
              <a:t>8} Theory of Factor Pricing</a:t>
            </a:r>
            <a:endParaRPr lang="en-US" i="1" dirty="0">
              <a:solidFill>
                <a:srgbClr val="FF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b="1" dirty="0" smtClean="0">
                <a:solidFill>
                  <a:srgbClr val="FF0000"/>
                </a:solidFill>
              </a:rPr>
              <a:t>Concept of Business Economics</a:t>
            </a:r>
            <a:endParaRPr lang="en-US" b="1" dirty="0">
              <a:solidFill>
                <a:srgbClr val="FF0000"/>
              </a:solidFill>
            </a:endParaRPr>
          </a:p>
        </p:txBody>
      </p:sp>
      <p:sp>
        <p:nvSpPr>
          <p:cNvPr id="3" name="Content Placeholder 2"/>
          <p:cNvSpPr>
            <a:spLocks noGrp="1"/>
          </p:cNvSpPr>
          <p:nvPr>
            <p:ph idx="1"/>
          </p:nvPr>
        </p:nvSpPr>
        <p:spPr>
          <a:xfrm>
            <a:off x="228600" y="1295400"/>
            <a:ext cx="8686800" cy="5410200"/>
          </a:xfrm>
        </p:spPr>
        <p:txBody>
          <a:bodyPr>
            <a:normAutofit/>
          </a:bodyPr>
          <a:lstStyle/>
          <a:p>
            <a:pPr>
              <a:buNone/>
            </a:pPr>
            <a:r>
              <a:rPr lang="en-US" sz="2800" i="1" dirty="0" smtClean="0"/>
              <a:t>Business economics is a field in applied economics which uses economics theory, principles , tools and  techniques in business economics.</a:t>
            </a:r>
          </a:p>
          <a:p>
            <a:pPr>
              <a:buNone/>
            </a:pPr>
            <a:r>
              <a:rPr lang="en-US" sz="2800" i="1" dirty="0" smtClean="0">
                <a:solidFill>
                  <a:srgbClr val="0070C0"/>
                </a:solidFill>
              </a:rPr>
              <a:t>Business economics is defined as the branch of economics which deals with a</a:t>
            </a:r>
            <a:r>
              <a:rPr lang="en-US" sz="2800" dirty="0" smtClean="0">
                <a:solidFill>
                  <a:srgbClr val="0070C0"/>
                </a:solidFill>
              </a:rPr>
              <a:t>pplication of economic principles and methods for business &amp; managerial decision of firms.</a:t>
            </a:r>
          </a:p>
          <a:p>
            <a:pPr>
              <a:buNone/>
            </a:pPr>
            <a:r>
              <a:rPr lang="en-US" sz="2800" i="1" dirty="0" smtClean="0"/>
              <a:t>According to </a:t>
            </a:r>
            <a:r>
              <a:rPr lang="en-US" sz="2800" b="1" i="1" dirty="0" smtClean="0">
                <a:solidFill>
                  <a:srgbClr val="7030A0"/>
                </a:solidFill>
              </a:rPr>
              <a:t>Joel Dean </a:t>
            </a:r>
            <a:r>
              <a:rPr lang="en-US" sz="2800" i="1" dirty="0" smtClean="0">
                <a:solidFill>
                  <a:srgbClr val="0070C0"/>
                </a:solidFill>
              </a:rPr>
              <a:t>“ </a:t>
            </a:r>
            <a:r>
              <a:rPr lang="en-US" sz="2800" dirty="0" smtClean="0"/>
              <a:t>The purpose of business economics is to show how economic analysis can be used in formulating business policies.”</a:t>
            </a:r>
            <a:endParaRPr lang="en-US" sz="28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2060"/>
                </a:solidFill>
              </a:rPr>
              <a:t>Nature or Features of Business Economics</a:t>
            </a:r>
            <a:endParaRPr lang="en-US" sz="3600" b="1" dirty="0"/>
          </a:p>
        </p:txBody>
      </p:sp>
      <p:sp>
        <p:nvSpPr>
          <p:cNvPr id="3" name="Content Placeholder 2"/>
          <p:cNvSpPr>
            <a:spLocks noGrp="1"/>
          </p:cNvSpPr>
          <p:nvPr>
            <p:ph idx="1"/>
          </p:nvPr>
        </p:nvSpPr>
        <p:spPr>
          <a:xfrm>
            <a:off x="457200" y="1295400"/>
            <a:ext cx="8229600" cy="5334000"/>
          </a:xfrm>
        </p:spPr>
        <p:txBody>
          <a:bodyPr/>
          <a:lstStyle/>
          <a:p>
            <a:pPr>
              <a:buNone/>
            </a:pPr>
            <a:r>
              <a:rPr lang="en-US" b="1" dirty="0" smtClean="0">
                <a:solidFill>
                  <a:srgbClr val="00B0F0"/>
                </a:solidFill>
              </a:rPr>
              <a:t>1] Microeconomics  character: </a:t>
            </a:r>
          </a:p>
          <a:p>
            <a:pPr>
              <a:buNone/>
            </a:pPr>
            <a:r>
              <a:rPr lang="en-US" dirty="0" smtClean="0"/>
              <a:t>     					</a:t>
            </a:r>
            <a:r>
              <a:rPr lang="en-US" i="1" dirty="0" smtClean="0"/>
              <a:t>Business economics is microeconomics in character. It studies problems of business firm. It does not study about economy as a whole.</a:t>
            </a:r>
          </a:p>
          <a:p>
            <a:pPr>
              <a:buNone/>
            </a:pPr>
            <a:r>
              <a:rPr lang="en-US" b="1" i="1" dirty="0" smtClean="0">
                <a:solidFill>
                  <a:srgbClr val="00B0F0"/>
                </a:solidFill>
              </a:rPr>
              <a:t>2] Realistic one :</a:t>
            </a:r>
          </a:p>
          <a:p>
            <a:pPr>
              <a:buNone/>
            </a:pPr>
            <a:r>
              <a:rPr lang="en-US" i="1" dirty="0" smtClean="0"/>
              <a:t>			Business economics is realistic science. It studies all maters concerning business organization by considering the real condition existing in the business field.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amond(in)">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to="" calcmode="lin" valueType="num">
                                      <p:cBhvr>
                                        <p:cTn id="26" dur="1" fill="hold"/>
                                        <p:tgtEl>
                                          <p:spTgt spid="3">
                                            <p:txEl>
                                              <p:pRg st="2" end="2"/>
                                            </p:txEl>
                                          </p:spTgt>
                                        </p:tgtEl>
                                        <p:attrNameLst>
                                          <p:attrName/>
                                        </p:attrNameLst>
                                      </p:cBhvr>
                                    </p:anim>
                                  </p:childTnLst>
                                </p:cTn>
                              </p:par>
                              <p:par>
                                <p:cTn id="27" presetID="24"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to="" calcmode="lin" valueType="num">
                                      <p:cBhvr>
                                        <p:cTn id="29"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400" b="1" dirty="0" smtClean="0">
                <a:solidFill>
                  <a:srgbClr val="7030A0"/>
                </a:solidFill>
              </a:rPr>
              <a:t>3]Pragmatic </a:t>
            </a:r>
          </a:p>
          <a:p>
            <a:pPr>
              <a:buNone/>
            </a:pPr>
            <a:r>
              <a:rPr lang="en-US" sz="2400" b="1" dirty="0" smtClean="0"/>
              <a:t>			</a:t>
            </a:r>
            <a:r>
              <a:rPr lang="en-US" sz="2400" i="1" dirty="0" smtClean="0"/>
              <a:t>Business economics is more pragmatic than traditional economics. Therefore , it is also called applied microeconomics. It avoids difficult issues of economics theory. It tries to solve the managerial problems that appear in their day to day functioning. </a:t>
            </a:r>
          </a:p>
          <a:p>
            <a:pPr>
              <a:buNone/>
            </a:pPr>
            <a:r>
              <a:rPr lang="en-US" sz="2400" b="1" i="1" dirty="0" smtClean="0">
                <a:solidFill>
                  <a:srgbClr val="0070C0"/>
                </a:solidFill>
              </a:rPr>
              <a:t>4] Use of theory of  the firm </a:t>
            </a:r>
          </a:p>
          <a:p>
            <a:pPr>
              <a:buNone/>
            </a:pPr>
            <a:r>
              <a:rPr lang="en-US" sz="2400" i="1" dirty="0" smtClean="0"/>
              <a:t>			Business economics uses that economic concepts and principles which are know as the theory of firm. Thus , the scope of business economics is narrower than the scope of pure economic theory.</a:t>
            </a:r>
          </a:p>
          <a:p>
            <a:pPr>
              <a:buNone/>
            </a:pPr>
            <a:r>
              <a:rPr lang="en-US" sz="2400" b="1" i="1" dirty="0" smtClean="0">
                <a:solidFill>
                  <a:srgbClr val="00B050"/>
                </a:solidFill>
              </a:rPr>
              <a:t>5] Helpful in managerial decision making</a:t>
            </a:r>
          </a:p>
          <a:p>
            <a:pPr>
              <a:buNone/>
            </a:pPr>
            <a:r>
              <a:rPr lang="en-US" sz="2400" i="1" dirty="0" smtClean="0"/>
              <a:t>			 Business economics integrates the theories of traditional economics and the business practices. The main aim of business economics is to help the management in making correct decision and preparing plan &amp; policies for future.</a:t>
            </a:r>
          </a:p>
          <a:p>
            <a:pPr>
              <a:buNone/>
            </a:pPr>
            <a:r>
              <a:rPr lang="en-US" sz="2400" i="1" dirty="0" smtClean="0"/>
              <a:t>				</a:t>
            </a:r>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amond(in)">
                                      <p:cBhvr>
                                        <p:cTn id="19" dur="2000"/>
                                        <p:tgtEl>
                                          <p:spTgt spid="3">
                                            <p:txEl>
                                              <p:pRg st="4" end="4"/>
                                            </p:txEl>
                                          </p:spTgt>
                                        </p:tgtEl>
                                      </p:cBhvr>
                                    </p:animEffect>
                                  </p:childTnLst>
                                </p:cTn>
                              </p:par>
                              <p:par>
                                <p:cTn id="20" presetID="8"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par>
                                <p:cTn id="23" presetID="8"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amond(in)">
                                      <p:cBhvr>
                                        <p:cTn id="25" dur="20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to="" calcmode="lin" valueType="num">
                                      <p:cBhvr>
                                        <p:cTn id="30" dur="1" fill="hold"/>
                                        <p:tgtEl>
                                          <p:spTgt spid="3">
                                            <p:txEl>
                                              <p:pRg st="2" end="2"/>
                                            </p:txEl>
                                          </p:spTgt>
                                        </p:tgtEl>
                                        <p:attrNameLst>
                                          <p:attrName/>
                                        </p:attrNameLst>
                                      </p:cBhvr>
                                    </p:anim>
                                  </p:childTnLst>
                                </p:cTn>
                              </p:par>
                              <p:par>
                                <p:cTn id="31" presetID="24"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to="" calcmode="lin" valueType="num">
                                      <p:cBhvr>
                                        <p:cTn id="33" dur="1" fill="hold"/>
                                        <p:tgtEl>
                                          <p:spTgt spid="3">
                                            <p:txEl>
                                              <p:pRg st="3" end="3"/>
                                            </p:txEl>
                                          </p:spTgt>
                                        </p:tgtEl>
                                        <p:attrNameLst>
                                          <p:attrName/>
                                        </p:attrNameLst>
                                      </p:cBhvr>
                                    </p:anim>
                                  </p:childTnLst>
                                </p:cTn>
                              </p:par>
                              <p:par>
                                <p:cTn id="34" presetID="24" presetClass="entr" presetSubtype="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to="" calcmode="lin" valueType="num">
                                      <p:cBhvr>
                                        <p:cTn id="36" dur="1" fill="hold"/>
                                        <p:tgtEl>
                                          <p:spTgt spid="3">
                                            <p:txEl>
                                              <p:pRg st="4" end="4"/>
                                            </p:txEl>
                                          </p:spTgt>
                                        </p:tgtEl>
                                        <p:attrNameLst>
                                          <p:attrName/>
                                        </p:attrNameLst>
                                      </p:cBhvr>
                                    </p:anim>
                                  </p:childTnLst>
                                </p:cTn>
                              </p:par>
                              <p:par>
                                <p:cTn id="37" presetID="24"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to="" calcmode="lin" valueType="num">
                                      <p:cBhvr>
                                        <p:cTn id="39" dur="1" fill="hold"/>
                                        <p:tgtEl>
                                          <p:spTgt spid="3">
                                            <p:txEl>
                                              <p:pRg st="5" end="5"/>
                                            </p:txEl>
                                          </p:spTgt>
                                        </p:tgtEl>
                                        <p:attrNameLst>
                                          <p:attrName/>
                                        </p:attrNameLst>
                                      </p:cBhvr>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additive="base">
                                        <p:cTn id="4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additive="base">
                                        <p:cTn id="5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sz="4800" b="1" dirty="0" smtClean="0">
                <a:solidFill>
                  <a:srgbClr val="7030A0"/>
                </a:solidFill>
              </a:rPr>
              <a:t>Scope of Business Economics</a:t>
            </a:r>
            <a:endParaRPr lang="en-US" sz="4800" b="1" dirty="0">
              <a:solidFill>
                <a:srgbClr val="7030A0"/>
              </a:solidFill>
            </a:endParaRPr>
          </a:p>
        </p:txBody>
      </p:sp>
      <p:sp>
        <p:nvSpPr>
          <p:cNvPr id="3" name="Content Placeholder 2"/>
          <p:cNvSpPr>
            <a:spLocks noGrp="1"/>
          </p:cNvSpPr>
          <p:nvPr>
            <p:ph idx="1"/>
          </p:nvPr>
        </p:nvSpPr>
        <p:spPr>
          <a:xfrm>
            <a:off x="228600" y="990600"/>
            <a:ext cx="8686800" cy="5638800"/>
          </a:xfrm>
        </p:spPr>
        <p:txBody>
          <a:bodyPr>
            <a:normAutofit/>
          </a:bodyPr>
          <a:lstStyle/>
          <a:p>
            <a:pPr>
              <a:buNone/>
            </a:pPr>
            <a:r>
              <a:rPr lang="en-US" sz="3600" i="1" dirty="0" smtClean="0">
                <a:solidFill>
                  <a:srgbClr val="FF0000"/>
                </a:solidFill>
              </a:rPr>
              <a:t>1] Demand Analysis &amp; Forecasting</a:t>
            </a:r>
          </a:p>
          <a:p>
            <a:pPr>
              <a:buNone/>
            </a:pPr>
            <a:r>
              <a:rPr lang="en-US" sz="3600" i="1" dirty="0" smtClean="0">
                <a:solidFill>
                  <a:srgbClr val="FF0000"/>
                </a:solidFill>
              </a:rPr>
              <a:t>2] Cost &amp; production Analysis</a:t>
            </a:r>
          </a:p>
          <a:p>
            <a:pPr>
              <a:buNone/>
            </a:pPr>
            <a:r>
              <a:rPr lang="en-US" sz="3600" i="1" dirty="0" smtClean="0">
                <a:solidFill>
                  <a:srgbClr val="FF0000"/>
                </a:solidFill>
              </a:rPr>
              <a:t>3] Price Decisions &amp; Policies and Practices</a:t>
            </a:r>
          </a:p>
          <a:p>
            <a:pPr>
              <a:buNone/>
            </a:pPr>
            <a:r>
              <a:rPr lang="en-US" sz="3600" i="1" dirty="0" smtClean="0">
                <a:solidFill>
                  <a:srgbClr val="FF0000"/>
                </a:solidFill>
              </a:rPr>
              <a:t>4] Profit Management </a:t>
            </a:r>
          </a:p>
          <a:p>
            <a:pPr>
              <a:buNone/>
            </a:pPr>
            <a:r>
              <a:rPr lang="en-US" sz="3600" i="1" dirty="0" smtClean="0">
                <a:solidFill>
                  <a:srgbClr val="FF0000"/>
                </a:solidFill>
              </a:rPr>
              <a:t>5] Capital Management</a:t>
            </a:r>
            <a:endParaRPr lang="en-US" sz="3600"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Production Possibility Curve</a:t>
            </a:r>
            <a:endParaRPr lang="en-US" b="1" dirty="0"/>
          </a:p>
        </p:txBody>
      </p:sp>
      <p:sp>
        <p:nvSpPr>
          <p:cNvPr id="3" name="Content Placeholder 2"/>
          <p:cNvSpPr>
            <a:spLocks noGrp="1"/>
          </p:cNvSpPr>
          <p:nvPr>
            <p:ph idx="1"/>
          </p:nvPr>
        </p:nvSpPr>
        <p:spPr>
          <a:xfrm>
            <a:off x="228600" y="1524000"/>
            <a:ext cx="8686800" cy="5105400"/>
          </a:xfrm>
        </p:spPr>
        <p:txBody>
          <a:bodyPr>
            <a:normAutofit fontScale="92500" lnSpcReduction="10000"/>
          </a:bodyPr>
          <a:lstStyle/>
          <a:p>
            <a:pPr>
              <a:buNone/>
            </a:pPr>
            <a:r>
              <a:rPr lang="en-US" dirty="0" smtClean="0"/>
              <a:t>Production possibility refers to the alternative combinations of goods &amp; services that an economy can produce with all available resources at a given time.</a:t>
            </a:r>
          </a:p>
          <a:p>
            <a:pPr>
              <a:buNone/>
            </a:pPr>
            <a:r>
              <a:rPr lang="en-US" dirty="0" smtClean="0"/>
              <a:t>According to P.A Samuelson “ The PPC depicts society’s menu of choice.” </a:t>
            </a:r>
          </a:p>
          <a:p>
            <a:pPr>
              <a:buNone/>
            </a:pPr>
            <a:r>
              <a:rPr lang="en-US" b="1" dirty="0" smtClean="0">
                <a:solidFill>
                  <a:srgbClr val="FF0000"/>
                </a:solidFill>
              </a:rPr>
              <a:t>Assumptions: </a:t>
            </a:r>
          </a:p>
          <a:p>
            <a:pPr marL="514350" indent="-514350">
              <a:buAutoNum type="arabicParenR"/>
            </a:pPr>
            <a:r>
              <a:rPr lang="en-US" i="1" dirty="0" smtClean="0">
                <a:solidFill>
                  <a:srgbClr val="7030A0"/>
                </a:solidFill>
              </a:rPr>
              <a:t>Only two goods</a:t>
            </a:r>
          </a:p>
          <a:p>
            <a:pPr marL="514350" indent="-514350">
              <a:buAutoNum type="arabicParenR"/>
            </a:pPr>
            <a:r>
              <a:rPr lang="en-US" i="1" dirty="0" smtClean="0">
                <a:solidFill>
                  <a:srgbClr val="002060"/>
                </a:solidFill>
              </a:rPr>
              <a:t> </a:t>
            </a:r>
            <a:r>
              <a:rPr lang="en-US" i="1" dirty="0" smtClean="0">
                <a:solidFill>
                  <a:srgbClr val="00B050"/>
                </a:solidFill>
              </a:rPr>
              <a:t>productive resources are fixed &amp; limited</a:t>
            </a:r>
          </a:p>
          <a:p>
            <a:pPr marL="514350" indent="-514350">
              <a:buAutoNum type="arabicParenR"/>
            </a:pPr>
            <a:r>
              <a:rPr lang="en-US" i="1" dirty="0" smtClean="0">
                <a:solidFill>
                  <a:srgbClr val="00B0F0"/>
                </a:solidFill>
              </a:rPr>
              <a:t>The state of technology remains constant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to="" calcmode="lin" valueType="num">
                                      <p:cBhvr>
                                        <p:cTn id="13" dur="1" fill="hold"/>
                                        <p:tgtEl>
                                          <p:spTgt spid="3">
                                            <p:txEl>
                                              <p:pRg st="0" end="0"/>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to="" calcmode="lin" valueType="num">
                                      <p:cBhvr>
                                        <p:cTn id="18" dur="1" fill="hold"/>
                                        <p:tgtEl>
                                          <p:spTgt spid="3">
                                            <p:txEl>
                                              <p:pRg st="1" end="1"/>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to="" calcmode="lin" valueType="num">
                                      <p:cBhvr>
                                        <p:cTn id="23" dur="1" fill="hold"/>
                                        <p:tgtEl>
                                          <p:spTgt spid="3">
                                            <p:txEl>
                                              <p:pRg st="2" end="2"/>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to="" calcmode="lin" valueType="num">
                                      <p:cBhvr>
                                        <p:cTn id="28" dur="1" fill="hold"/>
                                        <p:tgtEl>
                                          <p:spTgt spid="3">
                                            <p:txEl>
                                              <p:pRg st="3" end="3"/>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to="" calcmode="lin" valueType="num">
                                      <p:cBhvr>
                                        <p:cTn id="33" dur="1" fill="hold"/>
                                        <p:tgtEl>
                                          <p:spTgt spid="3">
                                            <p:txEl>
                                              <p:pRg st="4" end="4"/>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to="" calcmode="lin" valueType="num">
                                      <p:cBhvr>
                                        <p:cTn id="38"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600" b="1" dirty="0" smtClean="0">
                <a:solidFill>
                  <a:srgbClr val="0070C0"/>
                </a:solidFill>
              </a:rPr>
              <a:t>Ten  Principles of Economics</a:t>
            </a:r>
            <a:endParaRPr lang="en-US" sz="3600" b="1" dirty="0">
              <a:solidFill>
                <a:srgbClr val="0070C0"/>
              </a:solidFill>
            </a:endParaRPr>
          </a:p>
        </p:txBody>
      </p:sp>
      <p:sp>
        <p:nvSpPr>
          <p:cNvPr id="3" name="Content Placeholder 2"/>
          <p:cNvSpPr>
            <a:spLocks noGrp="1"/>
          </p:cNvSpPr>
          <p:nvPr>
            <p:ph idx="1"/>
          </p:nvPr>
        </p:nvSpPr>
        <p:spPr>
          <a:xfrm>
            <a:off x="228600" y="914400"/>
            <a:ext cx="8763000" cy="5715000"/>
          </a:xfrm>
        </p:spPr>
        <p:txBody>
          <a:bodyPr>
            <a:normAutofit fontScale="77500" lnSpcReduction="20000"/>
          </a:bodyPr>
          <a:lstStyle/>
          <a:p>
            <a:r>
              <a:rPr lang="en-US" b="1" dirty="0" smtClean="0">
                <a:solidFill>
                  <a:srgbClr val="FF0000"/>
                </a:solidFill>
              </a:rPr>
              <a:t>People Face Tradeoffs</a:t>
            </a:r>
            <a:r>
              <a:rPr lang="en-US" dirty="0" smtClean="0">
                <a:solidFill>
                  <a:srgbClr val="FF0000"/>
                </a:solidFill>
              </a:rPr>
              <a:t> </a:t>
            </a:r>
            <a:r>
              <a:rPr lang="en-US" dirty="0" smtClean="0"/>
              <a:t>To get one thing, we usually have to give up something else </a:t>
            </a:r>
          </a:p>
          <a:p>
            <a:pPr lvl="1"/>
            <a:r>
              <a:rPr lang="en-US" dirty="0" smtClean="0"/>
              <a:t>Ex. Leisure time vs. work</a:t>
            </a:r>
          </a:p>
          <a:p>
            <a:r>
              <a:rPr lang="en-US" b="1" dirty="0" smtClean="0">
                <a:solidFill>
                  <a:srgbClr val="FF0000"/>
                </a:solidFill>
              </a:rPr>
              <a:t>The Cost of Something is What You Give Up to Get It</a:t>
            </a:r>
            <a:r>
              <a:rPr lang="en-US" dirty="0" smtClean="0">
                <a:solidFill>
                  <a:srgbClr val="FF0000"/>
                </a:solidFill>
              </a:rPr>
              <a:t> </a:t>
            </a:r>
            <a:r>
              <a:rPr lang="en-US" dirty="0" smtClean="0"/>
              <a:t>Opportunity cost is the second best alternative foregone. </a:t>
            </a:r>
          </a:p>
          <a:p>
            <a:pPr lvl="1"/>
            <a:r>
              <a:rPr lang="en-US" dirty="0" smtClean="0"/>
              <a:t>Ex. The opportunity cost of going to college is the money you could have earned if you used that time to work.</a:t>
            </a:r>
          </a:p>
          <a:p>
            <a:r>
              <a:rPr lang="en-US" b="1" dirty="0" smtClean="0">
                <a:solidFill>
                  <a:srgbClr val="FF0000"/>
                </a:solidFill>
              </a:rPr>
              <a:t>Rational People Think at the Margin</a:t>
            </a:r>
            <a:r>
              <a:rPr lang="en-US" dirty="0" smtClean="0">
                <a:solidFill>
                  <a:srgbClr val="FF0000"/>
                </a:solidFill>
              </a:rPr>
              <a:t> </a:t>
            </a:r>
            <a:r>
              <a:rPr lang="en-US" dirty="0" smtClean="0"/>
              <a:t>Marginal changes are small, incremental changes to an existing plan of action </a:t>
            </a:r>
          </a:p>
          <a:p>
            <a:pPr lvl="1"/>
            <a:r>
              <a:rPr lang="en-US" dirty="0" smtClean="0"/>
              <a:t>Ex. Deciding to produce one more pencil or not</a:t>
            </a:r>
          </a:p>
          <a:p>
            <a:r>
              <a:rPr lang="en-US" dirty="0" smtClean="0"/>
              <a:t>People will only take action of the marginal benefit exceed the marginal cost</a:t>
            </a:r>
          </a:p>
          <a:p>
            <a:r>
              <a:rPr lang="en-US" b="1" dirty="0" smtClean="0">
                <a:solidFill>
                  <a:srgbClr val="FF0000"/>
                </a:solidFill>
              </a:rPr>
              <a:t>People Respond to Incentives</a:t>
            </a:r>
            <a:r>
              <a:rPr lang="en-US" dirty="0" smtClean="0">
                <a:solidFill>
                  <a:srgbClr val="FF0000"/>
                </a:solidFill>
              </a:rPr>
              <a:t> </a:t>
            </a:r>
            <a:r>
              <a:rPr lang="en-US" dirty="0" smtClean="0"/>
              <a:t>Incentive is something that causes a person to act. Because people use cost and benefit analysis, they also respond to incentives </a:t>
            </a:r>
          </a:p>
          <a:p>
            <a:pPr lvl="1"/>
            <a:r>
              <a:rPr lang="en-US" dirty="0" smtClean="0"/>
              <a:t>Ex. Higher taxes on cigarettes to prevent smoking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par>
                                <p:cTn id="21" presetID="24"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par>
                                <p:cTn id="29" presetID="24"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to="" calcmode="lin" valueType="num">
                                      <p:cBhvr>
                                        <p:cTn id="36" dur="1" fill="hold"/>
                                        <p:tgtEl>
                                          <p:spTgt spid="3">
                                            <p:txEl>
                                              <p:pRg st="6" end="6"/>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to="" calcmode="lin" valueType="num">
                                      <p:cBhvr>
                                        <p:cTn id="41" dur="1" fill="hold"/>
                                        <p:tgtEl>
                                          <p:spTgt spid="3">
                                            <p:txEl>
                                              <p:pRg st="7" end="7"/>
                                            </p:txEl>
                                          </p:spTgt>
                                        </p:tgtEl>
                                        <p:attrNameLst>
                                          <p:attrName/>
                                        </p:attrNameLst>
                                      </p:cBhvr>
                                    </p:anim>
                                  </p:childTnLst>
                                </p:cTn>
                              </p:par>
                              <p:par>
                                <p:cTn id="42" presetID="24" presetClass="entr" presetSubtype="0"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to="" calcmode="lin" valueType="num">
                                      <p:cBhvr>
                                        <p:cTn id="44"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US" sz="2800" b="1" dirty="0" smtClean="0">
                <a:solidFill>
                  <a:srgbClr val="FF0000"/>
                </a:solidFill>
              </a:rPr>
              <a:t>Trade Can Make Everyone Better Off </a:t>
            </a:r>
          </a:p>
          <a:p>
            <a:pPr lvl="1"/>
            <a:r>
              <a:rPr lang="en-US" dirty="0" smtClean="0"/>
              <a:t>Trade allows countries to specialize according to their comparative advantages and to enjoy a greater variety of goods and services</a:t>
            </a:r>
          </a:p>
          <a:p>
            <a:r>
              <a:rPr lang="en-US" sz="2800" b="1" dirty="0" smtClean="0">
                <a:solidFill>
                  <a:srgbClr val="FF0000"/>
                </a:solidFill>
              </a:rPr>
              <a:t>Markets Are Usually a Good Way to Organize Economic Activity</a:t>
            </a:r>
            <a:r>
              <a:rPr lang="en-US" sz="2800" dirty="0" smtClean="0">
                <a:solidFill>
                  <a:srgbClr val="FF0000"/>
                </a:solidFill>
              </a:rPr>
              <a:t> </a:t>
            </a:r>
          </a:p>
          <a:p>
            <a:pPr lvl="1"/>
            <a:r>
              <a:rPr lang="en-US" dirty="0" smtClean="0"/>
              <a:t>Adam Smith made the observation that when households and firms interact in markets guided by the invisible hand, they will produce the most surpluses for the economy</a:t>
            </a:r>
          </a:p>
          <a:p>
            <a:r>
              <a:rPr lang="en-US" sz="2800" b="1" dirty="0" smtClean="0">
                <a:solidFill>
                  <a:srgbClr val="FF0000"/>
                </a:solidFill>
              </a:rPr>
              <a:t>Governments Can Sometimes Improve Economic Outcomes</a:t>
            </a:r>
            <a:r>
              <a:rPr lang="en-US" sz="2800" dirty="0" smtClean="0">
                <a:solidFill>
                  <a:srgbClr val="FF0000"/>
                </a:solidFill>
              </a:rPr>
              <a:t> </a:t>
            </a:r>
          </a:p>
          <a:p>
            <a:pPr lvl="1"/>
            <a:r>
              <a:rPr lang="en-US" dirty="0" smtClean="0"/>
              <a:t>Market failures occur when the market fails to allocate resources efficiently. Governments can step in and intervene in order to promote efficiency and equity.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to="" calcmode="lin" valueType="num">
                                      <p:cBhvr>
                                        <p:cTn id="26"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r>
              <a:rPr lang="en-US" sz="2400" b="1" dirty="0" smtClean="0">
                <a:solidFill>
                  <a:srgbClr val="FF0000"/>
                </a:solidFill>
              </a:rPr>
              <a:t>The Standard of Living Depends on a Country's Production</a:t>
            </a:r>
            <a:r>
              <a:rPr lang="en-US" sz="2400" dirty="0" smtClean="0">
                <a:solidFill>
                  <a:srgbClr val="FF0000"/>
                </a:solidFill>
              </a:rPr>
              <a:t> </a:t>
            </a:r>
          </a:p>
          <a:p>
            <a:pPr lvl="1"/>
            <a:r>
              <a:rPr lang="en-US" sz="2400" dirty="0" smtClean="0"/>
              <a:t>The more goods and services produced in a country, the higher the standard of living. As people consume a larger quantity of goods and services, their standard of living will increase</a:t>
            </a:r>
          </a:p>
          <a:p>
            <a:r>
              <a:rPr lang="en-US" sz="2400" b="1" dirty="0" smtClean="0">
                <a:solidFill>
                  <a:srgbClr val="FF0000"/>
                </a:solidFill>
              </a:rPr>
              <a:t>Prices Rise When the Government Prints Too Much Money</a:t>
            </a:r>
            <a:r>
              <a:rPr lang="en-US" sz="2400" dirty="0" smtClean="0">
                <a:solidFill>
                  <a:srgbClr val="FF0000"/>
                </a:solidFill>
              </a:rPr>
              <a:t> </a:t>
            </a:r>
          </a:p>
          <a:p>
            <a:pPr lvl="1"/>
            <a:r>
              <a:rPr lang="en-US" sz="2400" dirty="0" smtClean="0"/>
              <a:t>When too much money is floating in the economy, there will be higher demand for goods and services. This will cause firms to increase their price in the long run causing inflation.</a:t>
            </a:r>
          </a:p>
          <a:p>
            <a:r>
              <a:rPr lang="en-US" sz="2400" b="1" dirty="0" smtClean="0">
                <a:solidFill>
                  <a:srgbClr val="FF0000"/>
                </a:solidFill>
              </a:rPr>
              <a:t>Society Faces a Short-Run Tradeoff Between Inflation and Unemployment</a:t>
            </a:r>
            <a:r>
              <a:rPr lang="en-US" sz="2400" dirty="0" smtClean="0">
                <a:solidFill>
                  <a:srgbClr val="FF0000"/>
                </a:solidFill>
              </a:rPr>
              <a:t> </a:t>
            </a:r>
          </a:p>
          <a:p>
            <a:pPr lvl="1"/>
            <a:r>
              <a:rPr lang="en-US" sz="2400" dirty="0" smtClean="0"/>
              <a:t>In the short run, when prices increase, suppliers will want to increase their production of goods and services. In order to achieve this, they need to hire more workers to produce those goods and services. More hiring means lower unemployment while there is still inflation. However, this is not the case in the long-run.</a:t>
            </a:r>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par>
                                <p:cTn id="16" presetID="24"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to="" calcmode="lin" valueType="num">
                                      <p:cBhvr>
                                        <p:cTn id="18" dur="1" fill="hold"/>
                                        <p:tgtEl>
                                          <p:spTgt spid="3">
                                            <p:txEl>
                                              <p:pRg st="3" end="3"/>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par>
                                <p:cTn id="24" presetID="24"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to="" calcmode="lin" valueType="num">
                                      <p:cBhvr>
                                        <p:cTn id="26"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Bahnschrift Condensed" pitchFamily="34" charset="0"/>
              </a:rPr>
              <a:t>UNIT- TEST</a:t>
            </a:r>
            <a:endParaRPr lang="en-US" dirty="0">
              <a:solidFill>
                <a:srgbClr val="FF0000"/>
              </a:solidFill>
              <a:latin typeface="Bahnschrift Condensed" pitchFamily="34" charset="0"/>
            </a:endParaRPr>
          </a:p>
        </p:txBody>
      </p:sp>
      <p:sp>
        <p:nvSpPr>
          <p:cNvPr id="3" name="Content Placeholder 2"/>
          <p:cNvSpPr>
            <a:spLocks noGrp="1"/>
          </p:cNvSpPr>
          <p:nvPr>
            <p:ph idx="1"/>
          </p:nvPr>
        </p:nvSpPr>
        <p:spPr/>
        <p:txBody>
          <a:bodyPr/>
          <a:lstStyle/>
          <a:p>
            <a:pPr marL="514350" indent="-514350">
              <a:buAutoNum type="arabicParenR"/>
            </a:pPr>
            <a:r>
              <a:rPr lang="en-US" i="1" dirty="0" smtClean="0">
                <a:latin typeface="Centaur" pitchFamily="18" charset="0"/>
              </a:rPr>
              <a:t>Define business economics.          ( 2*1=2)</a:t>
            </a:r>
          </a:p>
          <a:p>
            <a:pPr marL="514350" indent="-514350">
              <a:buAutoNum type="arabicParenR"/>
            </a:pPr>
            <a:r>
              <a:rPr lang="en-US" i="1" dirty="0" smtClean="0">
                <a:latin typeface="Centaur" pitchFamily="18" charset="0"/>
              </a:rPr>
              <a:t>What is micro economics? Explain its importance.                                      (1*10=10)</a:t>
            </a:r>
          </a:p>
          <a:p>
            <a:pPr marL="514350" indent="-514350">
              <a:buNone/>
            </a:pPr>
            <a:endParaRPr lang="en-US" i="1" dirty="0" smtClean="0">
              <a:latin typeface="Centaur" pitchFamily="18" charset="0"/>
            </a:endParaRPr>
          </a:p>
          <a:p>
            <a:pPr marL="514350" indent="-514350">
              <a:buNone/>
            </a:pPr>
            <a:r>
              <a:rPr lang="en-US" i="1" dirty="0" smtClean="0">
                <a:latin typeface="Centaur" pitchFamily="18" charset="0"/>
              </a:rPr>
              <a:t>                                            time : 30 minutes</a:t>
            </a:r>
          </a:p>
          <a:p>
            <a:pPr marL="514350" indent="-514350">
              <a:buNone/>
            </a:pPr>
            <a:r>
              <a:rPr lang="en-US" i="1" dirty="0" smtClean="0">
                <a:latin typeface="Centaur" pitchFamily="18" charset="0"/>
              </a:rPr>
              <a:t>					        Subject </a:t>
            </a:r>
            <a:r>
              <a:rPr lang="en-US" i="1" smtClean="0">
                <a:latin typeface="Centaur" pitchFamily="18" charset="0"/>
              </a:rPr>
              <a:t>: Economics</a:t>
            </a:r>
            <a:endParaRPr lang="en-US" i="1" dirty="0">
              <a:latin typeface="Centaur"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Unit= 2</a:t>
            </a:r>
            <a:endParaRPr lang="en-US" b="1" dirty="0">
              <a:solidFill>
                <a:srgbClr val="FF0000"/>
              </a:solidFill>
            </a:endParaRPr>
          </a:p>
        </p:txBody>
      </p:sp>
      <p:sp>
        <p:nvSpPr>
          <p:cNvPr id="3" name="Content Placeholder 2"/>
          <p:cNvSpPr>
            <a:spLocks noGrp="1"/>
          </p:cNvSpPr>
          <p:nvPr>
            <p:ph idx="1"/>
          </p:nvPr>
        </p:nvSpPr>
        <p:spPr>
          <a:xfrm>
            <a:off x="228600" y="1371600"/>
            <a:ext cx="8763000" cy="5257800"/>
          </a:xfrm>
        </p:spPr>
        <p:txBody>
          <a:bodyPr/>
          <a:lstStyle/>
          <a:p>
            <a:pPr>
              <a:buNone/>
            </a:pPr>
            <a:r>
              <a:rPr lang="en-US" dirty="0" smtClean="0">
                <a:latin typeface="Bell MT" pitchFamily="18" charset="0"/>
              </a:rPr>
              <a:t>1 ] Define demand functions. Explain its types.( 10*1=10 )</a:t>
            </a:r>
          </a:p>
          <a:p>
            <a:pPr>
              <a:buNone/>
            </a:pPr>
            <a:r>
              <a:rPr lang="en-US" dirty="0" smtClean="0">
                <a:latin typeface="Bell MT" pitchFamily="18" charset="0"/>
              </a:rPr>
              <a:t>2] List out some determinants of supply. (2*1=2)</a:t>
            </a:r>
          </a:p>
          <a:p>
            <a:pPr>
              <a:buNone/>
            </a:pPr>
            <a:endParaRPr lang="en-US" dirty="0" smtClean="0">
              <a:latin typeface="Bell MT" pitchFamily="18" charset="0"/>
            </a:endParaRPr>
          </a:p>
          <a:p>
            <a:pPr>
              <a:buNone/>
            </a:pPr>
            <a:r>
              <a:rPr lang="en-US" smtClean="0">
                <a:latin typeface="Bell MT" pitchFamily="18" charset="0"/>
              </a:rPr>
              <a:t>                            Good Luck</a:t>
            </a:r>
          </a:p>
          <a:p>
            <a:pPr>
              <a:buNone/>
            </a:pPr>
            <a:endParaRPr lang="en-US" dirty="0">
              <a:latin typeface="Bell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Scope of Microeconomics</a:t>
            </a:r>
            <a:endParaRPr lang="en-US" b="1" dirty="0"/>
          </a:p>
        </p:txBody>
      </p:sp>
      <p:sp>
        <p:nvSpPr>
          <p:cNvPr id="3" name="Content Placeholder 2"/>
          <p:cNvSpPr>
            <a:spLocks noGrp="1"/>
          </p:cNvSpPr>
          <p:nvPr>
            <p:ph idx="1"/>
          </p:nvPr>
        </p:nvSpPr>
        <p:spPr>
          <a:xfrm>
            <a:off x="304800" y="1295400"/>
            <a:ext cx="8839200" cy="5334000"/>
          </a:xfrm>
        </p:spPr>
        <p:txBody>
          <a:bodyPr/>
          <a:lstStyle/>
          <a:p>
            <a:pPr marL="514350" indent="-514350">
              <a:buAutoNum type="arabicParenR"/>
            </a:pPr>
            <a:r>
              <a:rPr lang="en-US" i="1" dirty="0" smtClean="0">
                <a:solidFill>
                  <a:srgbClr val="FF0000"/>
                </a:solidFill>
              </a:rPr>
              <a:t>Theory of demand</a:t>
            </a:r>
          </a:p>
          <a:p>
            <a:pPr marL="514350" indent="-514350">
              <a:buNone/>
            </a:pPr>
            <a:r>
              <a:rPr lang="en-US" i="1" dirty="0" smtClean="0">
                <a:solidFill>
                  <a:srgbClr val="FF0000"/>
                </a:solidFill>
              </a:rPr>
              <a:t>2) Theory of Production and cost</a:t>
            </a:r>
          </a:p>
          <a:p>
            <a:pPr marL="514350" indent="-514350">
              <a:buNone/>
            </a:pPr>
            <a:r>
              <a:rPr lang="en-US" i="1" dirty="0" smtClean="0">
                <a:solidFill>
                  <a:srgbClr val="FF0000"/>
                </a:solidFill>
              </a:rPr>
              <a:t>3) Theory of Product pricing</a:t>
            </a:r>
          </a:p>
          <a:p>
            <a:pPr marL="514350" indent="-514350">
              <a:buNone/>
            </a:pPr>
            <a:r>
              <a:rPr lang="en-US" i="1" dirty="0" smtClean="0">
                <a:solidFill>
                  <a:srgbClr val="FF0000"/>
                </a:solidFill>
              </a:rPr>
              <a:t>4) Theory of Factor pricing</a:t>
            </a:r>
          </a:p>
          <a:p>
            <a:pPr marL="514350" indent="-514350">
              <a:buNone/>
            </a:pPr>
            <a:r>
              <a:rPr lang="en-US" i="1" dirty="0" smtClean="0">
                <a:solidFill>
                  <a:srgbClr val="FF0000"/>
                </a:solidFill>
              </a:rPr>
              <a:t>5) Theory of Economics welfare</a:t>
            </a:r>
            <a:endParaRPr lang="en-US" i="1" dirty="0">
              <a:solidFill>
                <a:srgbClr val="FF000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705600"/>
          </a:xfrm>
        </p:spPr>
        <p:txBody>
          <a:bodyPr/>
          <a:lstStyle/>
          <a:p>
            <a:pPr marL="514350" indent="-514350">
              <a:buAutoNum type="arabicParenR"/>
            </a:pPr>
            <a:r>
              <a:rPr lang="en-US" sz="2800" i="1" dirty="0" smtClean="0">
                <a:solidFill>
                  <a:srgbClr val="FF0000"/>
                </a:solidFill>
              </a:rPr>
              <a:t>Goods and services are produced due to the consumers demand. Theory of demand refers to the analysis of consumer’s demand for a commodity and his or her maximum satisfaction.</a:t>
            </a:r>
          </a:p>
          <a:p>
            <a:pPr marL="514350" indent="-514350">
              <a:buAutoNum type="arabicParenR"/>
            </a:pPr>
            <a:r>
              <a:rPr lang="en-US" sz="2800" i="1" dirty="0" smtClean="0">
                <a:solidFill>
                  <a:srgbClr val="00B0F0"/>
                </a:solidFill>
              </a:rPr>
              <a:t> One of the most important branch of microeconomics is theory of production and cost. Under the theory of production , we study production function, laws of returns to scale.</a:t>
            </a:r>
          </a:p>
          <a:p>
            <a:pPr marL="514350" indent="-514350">
              <a:buNone/>
            </a:pPr>
            <a:r>
              <a:rPr lang="en-US" dirty="0" smtClean="0">
                <a:solidFill>
                  <a:srgbClr val="7030A0"/>
                </a:solidFill>
              </a:rPr>
              <a:t>3) </a:t>
            </a:r>
            <a:r>
              <a:rPr lang="en-US" dirty="0" smtClean="0">
                <a:solidFill>
                  <a:srgbClr val="00B0F0"/>
                </a:solidFill>
              </a:rPr>
              <a:t> </a:t>
            </a:r>
            <a:r>
              <a:rPr lang="en-US" sz="2800" i="1" dirty="0" smtClean="0">
                <a:solidFill>
                  <a:srgbClr val="7030A0"/>
                </a:solidFill>
              </a:rPr>
              <a:t>Microeconomics also deals with theory product pricing. Under the theory of product pricing , we study determination of price of goods and services under various market conditions like perfect competition, monopoly and monopolistic competition</a:t>
            </a:r>
            <a:r>
              <a:rPr lang="en-US" dirty="0" smtClean="0">
                <a:solidFill>
                  <a:srgbClr val="7030A0"/>
                </a:solidFill>
              </a:rPr>
              <a:t>.</a:t>
            </a:r>
            <a:endParaRPr lang="en-US" dirty="0">
              <a:solidFill>
                <a:srgbClr val="7030A0"/>
              </a:solidFill>
            </a:endParaRP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705600"/>
          </a:xfrm>
        </p:spPr>
        <p:txBody>
          <a:bodyPr/>
          <a:lstStyle/>
          <a:p>
            <a:pPr>
              <a:buNone/>
            </a:pPr>
            <a:r>
              <a:rPr lang="en-US" i="1" dirty="0" smtClean="0">
                <a:solidFill>
                  <a:srgbClr val="00B050"/>
                </a:solidFill>
              </a:rPr>
              <a:t>4) Theory of factor pricing deals with determination of reward of factors of production. There are four factors of production: land , </a:t>
            </a:r>
            <a:r>
              <a:rPr lang="en-US" i="1" dirty="0" err="1" smtClean="0">
                <a:solidFill>
                  <a:srgbClr val="00B050"/>
                </a:solidFill>
              </a:rPr>
              <a:t>labour</a:t>
            </a:r>
            <a:r>
              <a:rPr lang="en-US" i="1" dirty="0" smtClean="0">
                <a:solidFill>
                  <a:srgbClr val="00B050"/>
                </a:solidFill>
              </a:rPr>
              <a:t> , capital &amp; organization. These factors production get reward in the form of rent, wages, interest and profit respectively.  </a:t>
            </a:r>
          </a:p>
          <a:p>
            <a:pPr>
              <a:buNone/>
            </a:pPr>
            <a:r>
              <a:rPr lang="en-US" i="1" dirty="0" smtClean="0">
                <a:solidFill>
                  <a:srgbClr val="7030A0"/>
                </a:solidFill>
              </a:rPr>
              <a:t>5</a:t>
            </a:r>
            <a:r>
              <a:rPr lang="en-US" i="1" dirty="0" smtClean="0">
                <a:solidFill>
                  <a:srgbClr val="002060"/>
                </a:solidFill>
              </a:rPr>
              <a:t>)  Microeconomics also deals with welfare economics. The subject matter of welfare economics includes efficiency in consumption , production and distribution . This helps to improve the economic condition of people.</a:t>
            </a:r>
            <a:endParaRPr lang="en-US" i="1" dirty="0">
              <a:solidFill>
                <a:srgbClr val="002060"/>
              </a:solidFill>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Importance of Microeconomics</a:t>
            </a:r>
            <a:endParaRPr lang="en-US" b="1" dirty="0"/>
          </a:p>
        </p:txBody>
      </p:sp>
      <p:sp>
        <p:nvSpPr>
          <p:cNvPr id="3" name="Content Placeholder 2"/>
          <p:cNvSpPr>
            <a:spLocks noGrp="1"/>
          </p:cNvSpPr>
          <p:nvPr>
            <p:ph idx="1"/>
          </p:nvPr>
        </p:nvSpPr>
        <p:spPr>
          <a:xfrm>
            <a:off x="228600" y="1371600"/>
            <a:ext cx="8763000" cy="5334000"/>
          </a:xfrm>
        </p:spPr>
        <p:txBody>
          <a:bodyPr/>
          <a:lstStyle/>
          <a:p>
            <a:pPr>
              <a:buNone/>
            </a:pPr>
            <a:r>
              <a:rPr lang="en-US" b="1" i="1" dirty="0" smtClean="0">
                <a:solidFill>
                  <a:srgbClr val="002060"/>
                </a:solidFill>
              </a:rPr>
              <a:t>1 Helpful to understand working of the economy</a:t>
            </a:r>
          </a:p>
          <a:p>
            <a:pPr>
              <a:buNone/>
            </a:pPr>
            <a:r>
              <a:rPr lang="en-US" b="1" i="1" dirty="0" smtClean="0">
                <a:solidFill>
                  <a:srgbClr val="002060"/>
                </a:solidFill>
              </a:rPr>
              <a:t>2 Formulation of economic policy</a:t>
            </a:r>
          </a:p>
          <a:p>
            <a:pPr>
              <a:buNone/>
            </a:pPr>
            <a:r>
              <a:rPr lang="en-US" b="1" i="1" dirty="0" smtClean="0">
                <a:solidFill>
                  <a:srgbClr val="002060"/>
                </a:solidFill>
              </a:rPr>
              <a:t>3 Helpful in efficient allocation of resources</a:t>
            </a:r>
          </a:p>
          <a:p>
            <a:pPr>
              <a:buNone/>
            </a:pPr>
            <a:r>
              <a:rPr lang="en-US" b="1" i="1" dirty="0" smtClean="0">
                <a:solidFill>
                  <a:srgbClr val="002060"/>
                </a:solidFill>
              </a:rPr>
              <a:t>4 Solution of economic problems</a:t>
            </a:r>
          </a:p>
          <a:p>
            <a:pPr>
              <a:buNone/>
            </a:pPr>
            <a:r>
              <a:rPr lang="en-US" b="1" i="1" dirty="0" smtClean="0">
                <a:solidFill>
                  <a:srgbClr val="002060"/>
                </a:solidFill>
              </a:rPr>
              <a:t>5 Helpful in business decisions making</a:t>
            </a:r>
          </a:p>
          <a:p>
            <a:pPr>
              <a:buNone/>
            </a:pPr>
            <a:r>
              <a:rPr lang="en-US" b="1" i="1" dirty="0" smtClean="0">
                <a:solidFill>
                  <a:srgbClr val="002060"/>
                </a:solidFill>
              </a:rPr>
              <a:t>6 Useful to understand international trade</a:t>
            </a:r>
          </a:p>
          <a:p>
            <a:pPr>
              <a:buNone/>
            </a:pPr>
            <a:r>
              <a:rPr lang="en-US" b="1" i="1" dirty="0" smtClean="0">
                <a:solidFill>
                  <a:srgbClr val="002060"/>
                </a:solidFill>
              </a:rPr>
              <a:t>7 Helpful in the study of human </a:t>
            </a:r>
            <a:r>
              <a:rPr lang="en-US" b="1" i="1" dirty="0" err="1" smtClean="0">
                <a:solidFill>
                  <a:srgbClr val="002060"/>
                </a:solidFill>
              </a:rPr>
              <a:t>behaviours</a:t>
            </a:r>
            <a:endParaRPr lang="en-US" b="1" i="1" dirty="0">
              <a:solidFill>
                <a:srgbClr val="00206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ipe(down)">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diamond(in)">
                                      <p:cBhvr>
                                        <p:cTn id="38"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sz="2800" b="1" i="1" dirty="0" smtClean="0"/>
              <a:t>1</a:t>
            </a:r>
            <a:r>
              <a:rPr lang="en-US" sz="2800" i="1" dirty="0" smtClean="0"/>
              <a:t> </a:t>
            </a:r>
            <a:r>
              <a:rPr lang="en-US" sz="2800" i="1" dirty="0" smtClean="0">
                <a:solidFill>
                  <a:srgbClr val="FF0000"/>
                </a:solidFill>
              </a:rPr>
              <a:t>Microeconomics is very useful to study how an economy functions. It tells us how millions of consumers and producers make decision about the allocation of resources  among goods and services.</a:t>
            </a:r>
          </a:p>
          <a:p>
            <a:pPr>
              <a:buNone/>
            </a:pPr>
            <a:r>
              <a:rPr lang="en-US" sz="2800" i="1" dirty="0" smtClean="0">
                <a:solidFill>
                  <a:srgbClr val="FF0000"/>
                </a:solidFill>
              </a:rPr>
              <a:t> </a:t>
            </a:r>
            <a:r>
              <a:rPr lang="en-US" sz="2800" b="1" i="1" dirty="0" smtClean="0">
                <a:solidFill>
                  <a:srgbClr val="002060"/>
                </a:solidFill>
              </a:rPr>
              <a:t>2</a:t>
            </a:r>
            <a:r>
              <a:rPr lang="en-US" sz="2800" i="1" dirty="0" smtClean="0">
                <a:solidFill>
                  <a:srgbClr val="002060"/>
                </a:solidFill>
              </a:rPr>
              <a:t> Microeconomics tools are useful in designing price policy, taxation policy, investment policy etc. It helps to formulate </a:t>
            </a:r>
            <a:r>
              <a:rPr lang="en-US" sz="2800" i="1" dirty="0" err="1" smtClean="0">
                <a:solidFill>
                  <a:srgbClr val="002060"/>
                </a:solidFill>
              </a:rPr>
              <a:t>sectoral</a:t>
            </a:r>
            <a:r>
              <a:rPr lang="en-US" sz="2800" i="1" dirty="0" smtClean="0">
                <a:solidFill>
                  <a:srgbClr val="002060"/>
                </a:solidFill>
              </a:rPr>
              <a:t> policies such as tourism , trade, industry and others.</a:t>
            </a:r>
            <a:endParaRPr lang="en-US" sz="2800" i="1"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dell\Downloads\presentation-on-importance-of-microeconomics-3-728.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C:\Users\dell\Downloads\presentation-on-importance-of-microeconomics-4-728.jpg"/>
          <p:cNvPicPr>
            <a:picLocks noGrp="1" noChangeAspect="1" noChangeArrowheads="1"/>
          </p:cNvPicPr>
          <p:nvPr>
            <p:ph idx="1"/>
          </p:nvPr>
        </p:nvPicPr>
        <p:blipFill>
          <a:blip r:embed="rId2"/>
          <a:srcRect/>
          <a:stretch>
            <a:fillRect/>
          </a:stretch>
        </p:blipFill>
        <p:spPr bwMode="auto">
          <a:xfrm>
            <a:off x="228600" y="228600"/>
            <a:ext cx="8915399" cy="6400800"/>
          </a:xfrm>
          <a:prstGeom prst="rect">
            <a:avLst/>
          </a:prstGeom>
          <a:noFill/>
        </p:spPr>
      </p:pic>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1170</TotalTime>
  <Words>1244</Words>
  <Application>Microsoft Office PowerPoint</Application>
  <PresentationFormat>On-screen Show (4:3)</PresentationFormat>
  <Paragraphs>102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Unit : One        { INTRODUCTION}</vt:lpstr>
      <vt:lpstr>Microeconomics For Business</vt:lpstr>
      <vt:lpstr>Scope of Microeconomics</vt:lpstr>
      <vt:lpstr>Slide 4</vt:lpstr>
      <vt:lpstr>Slide 5</vt:lpstr>
      <vt:lpstr>Importance of Microeconomics</vt:lpstr>
      <vt:lpstr>Slide 7</vt:lpstr>
      <vt:lpstr>Slide 8</vt:lpstr>
      <vt:lpstr>Slide 9</vt:lpstr>
      <vt:lpstr>Slide 10</vt:lpstr>
      <vt:lpstr>Slide 11</vt:lpstr>
      <vt:lpstr>Slide 12</vt:lpstr>
      <vt:lpstr>Slide 13</vt:lpstr>
      <vt:lpstr>Slide 14</vt:lpstr>
      <vt:lpstr>Slide 15</vt:lpstr>
      <vt:lpstr>Slide 16</vt:lpstr>
      <vt:lpstr>Slide 17</vt:lpstr>
      <vt:lpstr>Limitations of Microeconomics</vt:lpstr>
      <vt:lpstr>Slide 19</vt:lpstr>
      <vt:lpstr>Concept of Business Economics</vt:lpstr>
      <vt:lpstr>Nature or Features of Business Economics</vt:lpstr>
      <vt:lpstr>Slide 22</vt:lpstr>
      <vt:lpstr>Scope of Business Economics</vt:lpstr>
      <vt:lpstr>Production Possibility Curve</vt:lpstr>
      <vt:lpstr>Ten  Principles of Economics</vt:lpstr>
      <vt:lpstr>Slide 26</vt:lpstr>
      <vt:lpstr>Slide 27</vt:lpstr>
      <vt:lpstr>UNIT- TEST</vt:lpstr>
      <vt:lpstr>Unit=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One        { INTRODUCTION}</dc:title>
  <dc:creator>dell</dc:creator>
  <cp:lastModifiedBy>dell</cp:lastModifiedBy>
  <cp:revision>54</cp:revision>
  <dcterms:created xsi:type="dcterms:W3CDTF">2021-02-22T13:21:51Z</dcterms:created>
  <dcterms:modified xsi:type="dcterms:W3CDTF">2021-04-15T01:15:58Z</dcterms:modified>
</cp:coreProperties>
</file>